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23"/>
  </p:notesMasterIdLst>
  <p:sldIdLst>
    <p:sldId id="256" r:id="rId2"/>
    <p:sldId id="336" r:id="rId3"/>
    <p:sldId id="337" r:id="rId4"/>
    <p:sldId id="257" r:id="rId5"/>
    <p:sldId id="309" r:id="rId6"/>
    <p:sldId id="310" r:id="rId7"/>
    <p:sldId id="311" r:id="rId8"/>
    <p:sldId id="312" r:id="rId9"/>
    <p:sldId id="258" r:id="rId10"/>
    <p:sldId id="339" r:id="rId11"/>
    <p:sldId id="338" r:id="rId12"/>
    <p:sldId id="340" r:id="rId13"/>
    <p:sldId id="341" r:id="rId14"/>
    <p:sldId id="342" r:id="rId15"/>
    <p:sldId id="343" r:id="rId16"/>
    <p:sldId id="344" r:id="rId17"/>
    <p:sldId id="345" r:id="rId18"/>
    <p:sldId id="346" r:id="rId19"/>
    <p:sldId id="347" r:id="rId20"/>
    <p:sldId id="348" r:id="rId21"/>
    <p:sldId id="349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C76A"/>
    <a:srgbClr val="268FBE"/>
    <a:srgbClr val="E44F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1848"/>
    <p:restoredTop sz="94719"/>
  </p:normalViewPr>
  <p:slideViewPr>
    <p:cSldViewPr snapToGrid="0" snapToObjects="1">
      <p:cViewPr>
        <p:scale>
          <a:sx n="76" d="100"/>
          <a:sy n="76" d="100"/>
        </p:scale>
        <p:origin x="576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AC3E054-B888-8F4E-A788-F058F1D90AE0}" type="doc">
      <dgm:prSet loTypeId="urn:microsoft.com/office/officeart/2005/8/layout/chevron1" loCatId="" qsTypeId="urn:microsoft.com/office/officeart/2005/8/quickstyle/simple1" qsCatId="simple" csTypeId="urn:microsoft.com/office/officeart/2005/8/colors/colorful3" csCatId="colorful" phldr="1"/>
      <dgm:spPr/>
    </dgm:pt>
    <dgm:pt modelId="{87A55F55-9656-134D-A849-D60180E8FB15}">
      <dgm:prSet phldrT="[Text]"/>
      <dgm:spPr/>
      <dgm:t>
        <a:bodyPr/>
        <a:lstStyle/>
        <a:p>
          <a:r>
            <a:rPr lang="en-US" dirty="0"/>
            <a:t>Calculations</a:t>
          </a:r>
        </a:p>
      </dgm:t>
    </dgm:pt>
    <dgm:pt modelId="{23D32BC4-0FFC-8D49-A04D-6B0D75B6E954}" type="parTrans" cxnId="{BEB3BC7B-919C-F141-A548-52EF7AA9A225}">
      <dgm:prSet/>
      <dgm:spPr/>
      <dgm:t>
        <a:bodyPr/>
        <a:lstStyle/>
        <a:p>
          <a:endParaRPr lang="en-US"/>
        </a:p>
      </dgm:t>
    </dgm:pt>
    <dgm:pt modelId="{F2CE502C-2093-8546-8735-47A84D75F658}" type="sibTrans" cxnId="{BEB3BC7B-919C-F141-A548-52EF7AA9A225}">
      <dgm:prSet/>
      <dgm:spPr/>
      <dgm:t>
        <a:bodyPr/>
        <a:lstStyle/>
        <a:p>
          <a:endParaRPr lang="en-US"/>
        </a:p>
      </dgm:t>
    </dgm:pt>
    <dgm:pt modelId="{80E44893-326B-7A42-9F69-91BA89E2C924}">
      <dgm:prSet phldrT="[Text]"/>
      <dgm:spPr/>
      <dgm:t>
        <a:bodyPr/>
        <a:lstStyle/>
        <a:p>
          <a:r>
            <a:rPr lang="en-US" dirty="0"/>
            <a:t>Statistics and visualization</a:t>
          </a:r>
        </a:p>
      </dgm:t>
    </dgm:pt>
    <dgm:pt modelId="{E54F06CC-C0CB-244D-BA8B-0C19C5907152}" type="parTrans" cxnId="{8E0EAAE4-A82E-7644-9919-2697336D38F2}">
      <dgm:prSet/>
      <dgm:spPr/>
      <dgm:t>
        <a:bodyPr/>
        <a:lstStyle/>
        <a:p>
          <a:endParaRPr lang="en-US"/>
        </a:p>
      </dgm:t>
    </dgm:pt>
    <dgm:pt modelId="{DB9D5BC0-6C7D-EB4F-A21D-A86F0AC26BB4}" type="sibTrans" cxnId="{8E0EAAE4-A82E-7644-9919-2697336D38F2}">
      <dgm:prSet/>
      <dgm:spPr/>
      <dgm:t>
        <a:bodyPr/>
        <a:lstStyle/>
        <a:p>
          <a:endParaRPr lang="en-US"/>
        </a:p>
      </dgm:t>
    </dgm:pt>
    <dgm:pt modelId="{38FBCFCE-1DE1-B342-828A-47C9F000AD5F}">
      <dgm:prSet phldrT="[Text]"/>
      <dgm:spPr/>
      <dgm:t>
        <a:bodyPr/>
        <a:lstStyle/>
        <a:p>
          <a:r>
            <a:rPr lang="en-US" dirty="0"/>
            <a:t>Get probe intensity</a:t>
          </a:r>
        </a:p>
      </dgm:t>
    </dgm:pt>
    <dgm:pt modelId="{74AC7EFC-D9A3-FF4A-B92A-6BE6A6D42BBB}" type="sibTrans" cxnId="{E1B5C519-3440-6543-AB65-504AF98BB6B6}">
      <dgm:prSet/>
      <dgm:spPr/>
      <dgm:t>
        <a:bodyPr/>
        <a:lstStyle/>
        <a:p>
          <a:endParaRPr lang="en-US"/>
        </a:p>
      </dgm:t>
    </dgm:pt>
    <dgm:pt modelId="{E554FC2D-058C-6549-9ECF-A7B24AD091CA}" type="parTrans" cxnId="{E1B5C519-3440-6543-AB65-504AF98BB6B6}">
      <dgm:prSet/>
      <dgm:spPr/>
      <dgm:t>
        <a:bodyPr/>
        <a:lstStyle/>
        <a:p>
          <a:endParaRPr lang="en-US"/>
        </a:p>
      </dgm:t>
    </dgm:pt>
    <dgm:pt modelId="{A9BCC238-1E49-6748-9A63-8B7800E1ABFA}" type="pres">
      <dgm:prSet presAssocID="{6AC3E054-B888-8F4E-A788-F058F1D90AE0}" presName="Name0" presStyleCnt="0">
        <dgm:presLayoutVars>
          <dgm:dir/>
          <dgm:animLvl val="lvl"/>
          <dgm:resizeHandles val="exact"/>
        </dgm:presLayoutVars>
      </dgm:prSet>
      <dgm:spPr/>
    </dgm:pt>
    <dgm:pt modelId="{21BBAAF3-57AF-DB4C-AA7E-201DEF224674}" type="pres">
      <dgm:prSet presAssocID="{38FBCFCE-1DE1-B342-828A-47C9F000AD5F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0B52B368-B03C-DB41-B6E0-B8C316797EB7}" type="pres">
      <dgm:prSet presAssocID="{74AC7EFC-D9A3-FF4A-B92A-6BE6A6D42BBB}" presName="parTxOnlySpace" presStyleCnt="0"/>
      <dgm:spPr/>
    </dgm:pt>
    <dgm:pt modelId="{40CF29D2-C87B-DC43-8C87-0631F7D56667}" type="pres">
      <dgm:prSet presAssocID="{87A55F55-9656-134D-A849-D60180E8FB1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F6FA2CF6-6B4F-CD42-886E-972160025FAB}" type="pres">
      <dgm:prSet presAssocID="{F2CE502C-2093-8546-8735-47A84D75F658}" presName="parTxOnlySpace" presStyleCnt="0"/>
      <dgm:spPr/>
    </dgm:pt>
    <dgm:pt modelId="{536A3A88-AB80-3F43-9F04-F2788F6B2192}" type="pres">
      <dgm:prSet presAssocID="{80E44893-326B-7A42-9F69-91BA89E2C924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E1B5C519-3440-6543-AB65-504AF98BB6B6}" srcId="{6AC3E054-B888-8F4E-A788-F058F1D90AE0}" destId="{38FBCFCE-1DE1-B342-828A-47C9F000AD5F}" srcOrd="0" destOrd="0" parTransId="{E554FC2D-058C-6549-9ECF-A7B24AD091CA}" sibTransId="{74AC7EFC-D9A3-FF4A-B92A-6BE6A6D42BBB}"/>
    <dgm:cxn modelId="{A50F464E-9F3E-6C40-BA0D-4A209FFA29C0}" type="presOf" srcId="{6AC3E054-B888-8F4E-A788-F058F1D90AE0}" destId="{A9BCC238-1E49-6748-9A63-8B7800E1ABFA}" srcOrd="0" destOrd="0" presId="urn:microsoft.com/office/officeart/2005/8/layout/chevron1"/>
    <dgm:cxn modelId="{A137C975-2BE4-C941-9840-B46DA8DC995E}" type="presOf" srcId="{38FBCFCE-1DE1-B342-828A-47C9F000AD5F}" destId="{21BBAAF3-57AF-DB4C-AA7E-201DEF224674}" srcOrd="0" destOrd="0" presId="urn:microsoft.com/office/officeart/2005/8/layout/chevron1"/>
    <dgm:cxn modelId="{BEB3BC7B-919C-F141-A548-52EF7AA9A225}" srcId="{6AC3E054-B888-8F4E-A788-F058F1D90AE0}" destId="{87A55F55-9656-134D-A849-D60180E8FB15}" srcOrd="1" destOrd="0" parTransId="{23D32BC4-0FFC-8D49-A04D-6B0D75B6E954}" sibTransId="{F2CE502C-2093-8546-8735-47A84D75F658}"/>
    <dgm:cxn modelId="{3E7443D6-4EF8-1046-BB22-BF3A9E01E346}" type="presOf" srcId="{87A55F55-9656-134D-A849-D60180E8FB15}" destId="{40CF29D2-C87B-DC43-8C87-0631F7D56667}" srcOrd="0" destOrd="0" presId="urn:microsoft.com/office/officeart/2005/8/layout/chevron1"/>
    <dgm:cxn modelId="{8E0EAAE4-A82E-7644-9919-2697336D38F2}" srcId="{6AC3E054-B888-8F4E-A788-F058F1D90AE0}" destId="{80E44893-326B-7A42-9F69-91BA89E2C924}" srcOrd="2" destOrd="0" parTransId="{E54F06CC-C0CB-244D-BA8B-0C19C5907152}" sibTransId="{DB9D5BC0-6C7D-EB4F-A21D-A86F0AC26BB4}"/>
    <dgm:cxn modelId="{1706A7F0-743B-024F-A224-ED25F2191A7D}" type="presOf" srcId="{80E44893-326B-7A42-9F69-91BA89E2C924}" destId="{536A3A88-AB80-3F43-9F04-F2788F6B2192}" srcOrd="0" destOrd="0" presId="urn:microsoft.com/office/officeart/2005/8/layout/chevron1"/>
    <dgm:cxn modelId="{E2ABF986-EAAF-3848-8FAD-4200C717F23C}" type="presParOf" srcId="{A9BCC238-1E49-6748-9A63-8B7800E1ABFA}" destId="{21BBAAF3-57AF-DB4C-AA7E-201DEF224674}" srcOrd="0" destOrd="0" presId="urn:microsoft.com/office/officeart/2005/8/layout/chevron1"/>
    <dgm:cxn modelId="{2D1D725C-9B5F-6C4B-8BBC-16F1962D0701}" type="presParOf" srcId="{A9BCC238-1E49-6748-9A63-8B7800E1ABFA}" destId="{0B52B368-B03C-DB41-B6E0-B8C316797EB7}" srcOrd="1" destOrd="0" presId="urn:microsoft.com/office/officeart/2005/8/layout/chevron1"/>
    <dgm:cxn modelId="{903FDF6A-28E0-9640-B8C8-51A6248B7B78}" type="presParOf" srcId="{A9BCC238-1E49-6748-9A63-8B7800E1ABFA}" destId="{40CF29D2-C87B-DC43-8C87-0631F7D56667}" srcOrd="2" destOrd="0" presId="urn:microsoft.com/office/officeart/2005/8/layout/chevron1"/>
    <dgm:cxn modelId="{B4736BE5-C183-2F42-9396-5015413CEF41}" type="presParOf" srcId="{A9BCC238-1E49-6748-9A63-8B7800E1ABFA}" destId="{F6FA2CF6-6B4F-CD42-886E-972160025FAB}" srcOrd="3" destOrd="0" presId="urn:microsoft.com/office/officeart/2005/8/layout/chevron1"/>
    <dgm:cxn modelId="{FDF5E311-BDE5-8048-8D56-BA0474D5B78E}" type="presParOf" srcId="{A9BCC238-1E49-6748-9A63-8B7800E1ABFA}" destId="{536A3A88-AB80-3F43-9F04-F2788F6B2192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AC3E054-B888-8F4E-A788-F058F1D90AE0}" type="doc">
      <dgm:prSet loTypeId="urn:microsoft.com/office/officeart/2005/8/layout/chevron1" loCatId="" qsTypeId="urn:microsoft.com/office/officeart/2005/8/quickstyle/simple1" qsCatId="simple" csTypeId="urn:microsoft.com/office/officeart/2005/8/colors/colorful2" csCatId="colorful" phldr="1"/>
      <dgm:spPr/>
    </dgm:pt>
    <dgm:pt modelId="{38FBCFCE-1DE1-B342-828A-47C9F000AD5F}">
      <dgm:prSet phldrT="[Text]"/>
      <dgm:spPr/>
      <dgm:t>
        <a:bodyPr/>
        <a:lstStyle/>
        <a:p>
          <a:r>
            <a:rPr lang="en-US" dirty="0"/>
            <a:t>Segment cells</a:t>
          </a:r>
        </a:p>
      </dgm:t>
    </dgm:pt>
    <dgm:pt modelId="{E554FC2D-058C-6549-9ECF-A7B24AD091CA}" type="parTrans" cxnId="{E1B5C519-3440-6543-AB65-504AF98BB6B6}">
      <dgm:prSet/>
      <dgm:spPr/>
      <dgm:t>
        <a:bodyPr/>
        <a:lstStyle/>
        <a:p>
          <a:endParaRPr lang="en-US"/>
        </a:p>
      </dgm:t>
    </dgm:pt>
    <dgm:pt modelId="{74AC7EFC-D9A3-FF4A-B92A-6BE6A6D42BBB}" type="sibTrans" cxnId="{E1B5C519-3440-6543-AB65-504AF98BB6B6}">
      <dgm:prSet/>
      <dgm:spPr/>
      <dgm:t>
        <a:bodyPr/>
        <a:lstStyle/>
        <a:p>
          <a:endParaRPr lang="en-US"/>
        </a:p>
      </dgm:t>
    </dgm:pt>
    <dgm:pt modelId="{87A55F55-9656-134D-A849-D60180E8FB15}">
      <dgm:prSet phldrT="[Text]"/>
      <dgm:spPr/>
      <dgm:t>
        <a:bodyPr/>
        <a:lstStyle/>
        <a:p>
          <a:r>
            <a:rPr lang="en-US" dirty="0"/>
            <a:t>Detect granules</a:t>
          </a:r>
        </a:p>
      </dgm:t>
    </dgm:pt>
    <dgm:pt modelId="{23D32BC4-0FFC-8D49-A04D-6B0D75B6E954}" type="parTrans" cxnId="{BEB3BC7B-919C-F141-A548-52EF7AA9A225}">
      <dgm:prSet/>
      <dgm:spPr/>
      <dgm:t>
        <a:bodyPr/>
        <a:lstStyle/>
        <a:p>
          <a:endParaRPr lang="en-US"/>
        </a:p>
      </dgm:t>
    </dgm:pt>
    <dgm:pt modelId="{F2CE502C-2093-8546-8735-47A84D75F658}" type="sibTrans" cxnId="{BEB3BC7B-919C-F141-A548-52EF7AA9A225}">
      <dgm:prSet/>
      <dgm:spPr/>
      <dgm:t>
        <a:bodyPr/>
        <a:lstStyle/>
        <a:p>
          <a:endParaRPr lang="en-US"/>
        </a:p>
      </dgm:t>
    </dgm:pt>
    <dgm:pt modelId="{80E44893-326B-7A42-9F69-91BA89E2C924}">
      <dgm:prSet phldrT="[Text]"/>
      <dgm:spPr/>
      <dgm:t>
        <a:bodyPr/>
        <a:lstStyle/>
        <a:p>
          <a:r>
            <a:rPr lang="en-US" dirty="0"/>
            <a:t>Count granules</a:t>
          </a:r>
        </a:p>
      </dgm:t>
    </dgm:pt>
    <dgm:pt modelId="{E54F06CC-C0CB-244D-BA8B-0C19C5907152}" type="parTrans" cxnId="{8E0EAAE4-A82E-7644-9919-2697336D38F2}">
      <dgm:prSet/>
      <dgm:spPr/>
      <dgm:t>
        <a:bodyPr/>
        <a:lstStyle/>
        <a:p>
          <a:endParaRPr lang="en-US"/>
        </a:p>
      </dgm:t>
    </dgm:pt>
    <dgm:pt modelId="{DB9D5BC0-6C7D-EB4F-A21D-A86F0AC26BB4}" type="sibTrans" cxnId="{8E0EAAE4-A82E-7644-9919-2697336D38F2}">
      <dgm:prSet/>
      <dgm:spPr/>
      <dgm:t>
        <a:bodyPr/>
        <a:lstStyle/>
        <a:p>
          <a:endParaRPr lang="en-US"/>
        </a:p>
      </dgm:t>
    </dgm:pt>
    <dgm:pt modelId="{A9BCC238-1E49-6748-9A63-8B7800E1ABFA}" type="pres">
      <dgm:prSet presAssocID="{6AC3E054-B888-8F4E-A788-F058F1D90AE0}" presName="Name0" presStyleCnt="0">
        <dgm:presLayoutVars>
          <dgm:dir/>
          <dgm:animLvl val="lvl"/>
          <dgm:resizeHandles val="exact"/>
        </dgm:presLayoutVars>
      </dgm:prSet>
      <dgm:spPr/>
    </dgm:pt>
    <dgm:pt modelId="{21BBAAF3-57AF-DB4C-AA7E-201DEF224674}" type="pres">
      <dgm:prSet presAssocID="{38FBCFCE-1DE1-B342-828A-47C9F000AD5F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0B52B368-B03C-DB41-B6E0-B8C316797EB7}" type="pres">
      <dgm:prSet presAssocID="{74AC7EFC-D9A3-FF4A-B92A-6BE6A6D42BBB}" presName="parTxOnlySpace" presStyleCnt="0"/>
      <dgm:spPr/>
    </dgm:pt>
    <dgm:pt modelId="{40CF29D2-C87B-DC43-8C87-0631F7D56667}" type="pres">
      <dgm:prSet presAssocID="{87A55F55-9656-134D-A849-D60180E8FB1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F6FA2CF6-6B4F-CD42-886E-972160025FAB}" type="pres">
      <dgm:prSet presAssocID="{F2CE502C-2093-8546-8735-47A84D75F658}" presName="parTxOnlySpace" presStyleCnt="0"/>
      <dgm:spPr/>
    </dgm:pt>
    <dgm:pt modelId="{536A3A88-AB80-3F43-9F04-F2788F6B2192}" type="pres">
      <dgm:prSet presAssocID="{80E44893-326B-7A42-9F69-91BA89E2C924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E1B5C519-3440-6543-AB65-504AF98BB6B6}" srcId="{6AC3E054-B888-8F4E-A788-F058F1D90AE0}" destId="{38FBCFCE-1DE1-B342-828A-47C9F000AD5F}" srcOrd="0" destOrd="0" parTransId="{E554FC2D-058C-6549-9ECF-A7B24AD091CA}" sibTransId="{74AC7EFC-D9A3-FF4A-B92A-6BE6A6D42BBB}"/>
    <dgm:cxn modelId="{A50F464E-9F3E-6C40-BA0D-4A209FFA29C0}" type="presOf" srcId="{6AC3E054-B888-8F4E-A788-F058F1D90AE0}" destId="{A9BCC238-1E49-6748-9A63-8B7800E1ABFA}" srcOrd="0" destOrd="0" presId="urn:microsoft.com/office/officeart/2005/8/layout/chevron1"/>
    <dgm:cxn modelId="{A137C975-2BE4-C941-9840-B46DA8DC995E}" type="presOf" srcId="{38FBCFCE-1DE1-B342-828A-47C9F000AD5F}" destId="{21BBAAF3-57AF-DB4C-AA7E-201DEF224674}" srcOrd="0" destOrd="0" presId="urn:microsoft.com/office/officeart/2005/8/layout/chevron1"/>
    <dgm:cxn modelId="{BEB3BC7B-919C-F141-A548-52EF7AA9A225}" srcId="{6AC3E054-B888-8F4E-A788-F058F1D90AE0}" destId="{87A55F55-9656-134D-A849-D60180E8FB15}" srcOrd="1" destOrd="0" parTransId="{23D32BC4-0FFC-8D49-A04D-6B0D75B6E954}" sibTransId="{F2CE502C-2093-8546-8735-47A84D75F658}"/>
    <dgm:cxn modelId="{3E7443D6-4EF8-1046-BB22-BF3A9E01E346}" type="presOf" srcId="{87A55F55-9656-134D-A849-D60180E8FB15}" destId="{40CF29D2-C87B-DC43-8C87-0631F7D56667}" srcOrd="0" destOrd="0" presId="urn:microsoft.com/office/officeart/2005/8/layout/chevron1"/>
    <dgm:cxn modelId="{8E0EAAE4-A82E-7644-9919-2697336D38F2}" srcId="{6AC3E054-B888-8F4E-A788-F058F1D90AE0}" destId="{80E44893-326B-7A42-9F69-91BA89E2C924}" srcOrd="2" destOrd="0" parTransId="{E54F06CC-C0CB-244D-BA8B-0C19C5907152}" sibTransId="{DB9D5BC0-6C7D-EB4F-A21D-A86F0AC26BB4}"/>
    <dgm:cxn modelId="{1706A7F0-743B-024F-A224-ED25F2191A7D}" type="presOf" srcId="{80E44893-326B-7A42-9F69-91BA89E2C924}" destId="{536A3A88-AB80-3F43-9F04-F2788F6B2192}" srcOrd="0" destOrd="0" presId="urn:microsoft.com/office/officeart/2005/8/layout/chevron1"/>
    <dgm:cxn modelId="{E2ABF986-EAAF-3848-8FAD-4200C717F23C}" type="presParOf" srcId="{A9BCC238-1E49-6748-9A63-8B7800E1ABFA}" destId="{21BBAAF3-57AF-DB4C-AA7E-201DEF224674}" srcOrd="0" destOrd="0" presId="urn:microsoft.com/office/officeart/2005/8/layout/chevron1"/>
    <dgm:cxn modelId="{2D1D725C-9B5F-6C4B-8BBC-16F1962D0701}" type="presParOf" srcId="{A9BCC238-1E49-6748-9A63-8B7800E1ABFA}" destId="{0B52B368-B03C-DB41-B6E0-B8C316797EB7}" srcOrd="1" destOrd="0" presId="urn:microsoft.com/office/officeart/2005/8/layout/chevron1"/>
    <dgm:cxn modelId="{903FDF6A-28E0-9640-B8C8-51A6248B7B78}" type="presParOf" srcId="{A9BCC238-1E49-6748-9A63-8B7800E1ABFA}" destId="{40CF29D2-C87B-DC43-8C87-0631F7D56667}" srcOrd="2" destOrd="0" presId="urn:microsoft.com/office/officeart/2005/8/layout/chevron1"/>
    <dgm:cxn modelId="{B4736BE5-C183-2F42-9396-5015413CEF41}" type="presParOf" srcId="{A9BCC238-1E49-6748-9A63-8B7800E1ABFA}" destId="{F6FA2CF6-6B4F-CD42-886E-972160025FAB}" srcOrd="3" destOrd="0" presId="urn:microsoft.com/office/officeart/2005/8/layout/chevron1"/>
    <dgm:cxn modelId="{FDF5E311-BDE5-8048-8D56-BA0474D5B78E}" type="presParOf" srcId="{A9BCC238-1E49-6748-9A63-8B7800E1ABFA}" destId="{536A3A88-AB80-3F43-9F04-F2788F6B2192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BBAAF3-57AF-DB4C-AA7E-201DEF224674}">
      <dsp:nvSpPr>
        <dsp:cNvPr id="0" name=""/>
        <dsp:cNvSpPr/>
      </dsp:nvSpPr>
      <dsp:spPr>
        <a:xfrm>
          <a:off x="2468" y="2550222"/>
          <a:ext cx="3007048" cy="1202819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Get probe intensity</a:t>
          </a:r>
        </a:p>
      </dsp:txBody>
      <dsp:txXfrm>
        <a:off x="603878" y="2550222"/>
        <a:ext cx="1804229" cy="1202819"/>
      </dsp:txXfrm>
    </dsp:sp>
    <dsp:sp modelId="{40CF29D2-C87B-DC43-8C87-0631F7D56667}">
      <dsp:nvSpPr>
        <dsp:cNvPr id="0" name=""/>
        <dsp:cNvSpPr/>
      </dsp:nvSpPr>
      <dsp:spPr>
        <a:xfrm>
          <a:off x="2708811" y="2550222"/>
          <a:ext cx="3007048" cy="1202819"/>
        </a:xfrm>
        <a:prstGeom prst="chevron">
          <a:avLst/>
        </a:prstGeom>
        <a:solidFill>
          <a:schemeClr val="accent3">
            <a:hueOff val="378640"/>
            <a:satOff val="4952"/>
            <a:lumOff val="-607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Calculations</a:t>
          </a:r>
        </a:p>
      </dsp:txBody>
      <dsp:txXfrm>
        <a:off x="3310221" y="2550222"/>
        <a:ext cx="1804229" cy="1202819"/>
      </dsp:txXfrm>
    </dsp:sp>
    <dsp:sp modelId="{536A3A88-AB80-3F43-9F04-F2788F6B2192}">
      <dsp:nvSpPr>
        <dsp:cNvPr id="0" name=""/>
        <dsp:cNvSpPr/>
      </dsp:nvSpPr>
      <dsp:spPr>
        <a:xfrm>
          <a:off x="5415155" y="2550222"/>
          <a:ext cx="3007048" cy="1202819"/>
        </a:xfrm>
        <a:prstGeom prst="chevron">
          <a:avLst/>
        </a:prstGeom>
        <a:solidFill>
          <a:schemeClr val="accent3">
            <a:hueOff val="757279"/>
            <a:satOff val="9903"/>
            <a:lumOff val="-121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Statistics and visualization</a:t>
          </a:r>
        </a:p>
      </dsp:txBody>
      <dsp:txXfrm>
        <a:off x="6016565" y="2550222"/>
        <a:ext cx="1804229" cy="120281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BBAAF3-57AF-DB4C-AA7E-201DEF224674}">
      <dsp:nvSpPr>
        <dsp:cNvPr id="0" name=""/>
        <dsp:cNvSpPr/>
      </dsp:nvSpPr>
      <dsp:spPr>
        <a:xfrm>
          <a:off x="2468" y="2550222"/>
          <a:ext cx="3007048" cy="1202819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018" tIns="46673" rIns="46673" bIns="46673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Segment cells</a:t>
          </a:r>
        </a:p>
      </dsp:txBody>
      <dsp:txXfrm>
        <a:off x="603878" y="2550222"/>
        <a:ext cx="1804229" cy="1202819"/>
      </dsp:txXfrm>
    </dsp:sp>
    <dsp:sp modelId="{40CF29D2-C87B-DC43-8C87-0631F7D56667}">
      <dsp:nvSpPr>
        <dsp:cNvPr id="0" name=""/>
        <dsp:cNvSpPr/>
      </dsp:nvSpPr>
      <dsp:spPr>
        <a:xfrm>
          <a:off x="2708811" y="2550222"/>
          <a:ext cx="3007048" cy="1202819"/>
        </a:xfrm>
        <a:prstGeom prst="chevron">
          <a:avLst/>
        </a:prstGeom>
        <a:solidFill>
          <a:schemeClr val="accent2">
            <a:hueOff val="3183231"/>
            <a:satOff val="5400"/>
            <a:lumOff val="-19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018" tIns="46673" rIns="46673" bIns="46673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Detect granules</a:t>
          </a:r>
        </a:p>
      </dsp:txBody>
      <dsp:txXfrm>
        <a:off x="3310221" y="2550222"/>
        <a:ext cx="1804229" cy="1202819"/>
      </dsp:txXfrm>
    </dsp:sp>
    <dsp:sp modelId="{536A3A88-AB80-3F43-9F04-F2788F6B2192}">
      <dsp:nvSpPr>
        <dsp:cNvPr id="0" name=""/>
        <dsp:cNvSpPr/>
      </dsp:nvSpPr>
      <dsp:spPr>
        <a:xfrm>
          <a:off x="5415155" y="2550222"/>
          <a:ext cx="3007048" cy="1202819"/>
        </a:xfrm>
        <a:prstGeom prst="chevron">
          <a:avLst/>
        </a:prstGeom>
        <a:solidFill>
          <a:schemeClr val="accent2">
            <a:hueOff val="6366461"/>
            <a:satOff val="10800"/>
            <a:lumOff val="-39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018" tIns="46673" rIns="46673" bIns="46673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Count granules</a:t>
          </a:r>
        </a:p>
      </dsp:txBody>
      <dsp:txXfrm>
        <a:off x="6016565" y="2550222"/>
        <a:ext cx="1804229" cy="12028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34107C-3D5F-4C4C-9DD0-4E90BC426361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190581-055E-8549-8410-A07A3093F0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501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6BFCB4-46A2-9B40-BE7B-F11A9C1D841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869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190581-055E-8549-8410-A07A3093F00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027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6BFCB4-46A2-9B40-BE7B-F11A9C1D841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2857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6BFCB4-46A2-9B40-BE7B-F11A9C1D841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6830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6BFCB4-46A2-9B40-BE7B-F11A9C1D841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1180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6BFCB4-46A2-9B40-BE7B-F11A9C1D841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880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E4A5C-8445-DC42-8941-7C944FFAC09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99FD6-AC1C-2342-ADA7-388BBEB32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373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E4A5C-8445-DC42-8941-7C944FFAC09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99FD6-AC1C-2342-ADA7-388BBEB32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282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E4A5C-8445-DC42-8941-7C944FFAC09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99FD6-AC1C-2342-ADA7-388BBEB32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260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E4A5C-8445-DC42-8941-7C944FFAC09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99FD6-AC1C-2342-ADA7-388BBEB32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870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E4A5C-8445-DC42-8941-7C944FFAC09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99FD6-AC1C-2342-ADA7-388BBEB32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844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E4A5C-8445-DC42-8941-7C944FFAC09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99FD6-AC1C-2342-ADA7-388BBEB32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35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E4A5C-8445-DC42-8941-7C944FFAC09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99FD6-AC1C-2342-ADA7-388BBEB32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760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E4A5C-8445-DC42-8941-7C944FFAC09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99FD6-AC1C-2342-ADA7-388BBEB32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149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E4A5C-8445-DC42-8941-7C944FFAC09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99FD6-AC1C-2342-ADA7-388BBEB32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182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E4A5C-8445-DC42-8941-7C944FFAC09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99FD6-AC1C-2342-ADA7-388BBEB32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958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E4A5C-8445-DC42-8941-7C944FFAC09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99FD6-AC1C-2342-ADA7-388BBEB32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518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7E4A5C-8445-DC42-8941-7C944FFAC09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899FD6-AC1C-2342-ADA7-388BBEB32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46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F15C9-86E2-D243-9564-AD7E1146EA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Analyzing recruitment of Riboglow to stress granules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261382-AE67-E841-B60A-94BFE700F0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Erin Richards and Rosie Garris</a:t>
            </a:r>
            <a:br>
              <a:rPr lang="en-US" dirty="0"/>
            </a:br>
            <a:r>
              <a:rPr lang="en-US" dirty="0"/>
              <a:t>SWEFS, Group 5</a:t>
            </a:r>
          </a:p>
        </p:txBody>
      </p:sp>
    </p:spTree>
    <p:extLst>
      <p:ext uri="{BB962C8B-B14F-4D97-AF65-F5344CB8AC3E}">
        <p14:creationId xmlns:p14="http://schemas.microsoft.com/office/powerpoint/2010/main" val="3813890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7CCEA-A272-8D46-A642-118A8B25E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Cells form protein-RNA aggregates called stress granules under stress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6AF6E2-FCEE-2B44-A9FC-0E8B49EEF7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276"/>
          <a:stretch/>
        </p:blipFill>
        <p:spPr>
          <a:xfrm>
            <a:off x="580336" y="1885761"/>
            <a:ext cx="7983327" cy="44486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C26F2EF-6761-8A46-9D20-9C03C4330CA5}"/>
              </a:ext>
            </a:extLst>
          </p:cNvPr>
          <p:cNvSpPr txBox="1"/>
          <p:nvPr/>
        </p:nvSpPr>
        <p:spPr>
          <a:xfrm>
            <a:off x="6326746" y="6458411"/>
            <a:ext cx="26766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Khong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2017 Mol Cell</a:t>
            </a:r>
          </a:p>
        </p:txBody>
      </p:sp>
    </p:spTree>
    <p:extLst>
      <p:ext uri="{BB962C8B-B14F-4D97-AF65-F5344CB8AC3E}">
        <p14:creationId xmlns:p14="http://schemas.microsoft.com/office/powerpoint/2010/main" val="3941386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E110B-6660-8A4C-A595-983DD1F9E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" y="1474228"/>
            <a:ext cx="3053334" cy="3909543"/>
          </a:xfrm>
        </p:spPr>
        <p:txBody>
          <a:bodyPr>
            <a:normAutofit/>
          </a:bodyPr>
          <a:lstStyle/>
          <a:p>
            <a:r>
              <a:rPr lang="en-US" dirty="0"/>
              <a:t>Riboglow-tagged RNA gets recruited to stress granules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6D1B67-0E9F-BE49-BD74-127356D81D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059" t="31378" r="50835" b="25548"/>
          <a:stretch/>
        </p:blipFill>
        <p:spPr>
          <a:xfrm>
            <a:off x="3255264" y="510989"/>
            <a:ext cx="2779776" cy="32106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D56BB8-F0D0-FB48-90E7-A0597FD94D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32" b="22089"/>
          <a:stretch/>
        </p:blipFill>
        <p:spPr>
          <a:xfrm>
            <a:off x="3938016" y="4086328"/>
            <a:ext cx="4852416" cy="24065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8C9AEF-51DB-4A46-A7DB-BC1667C7E0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165" t="31542" r="24729" b="25385"/>
          <a:stretch/>
        </p:blipFill>
        <p:spPr>
          <a:xfrm>
            <a:off x="6162294" y="523181"/>
            <a:ext cx="2779776" cy="32106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0FCE6B-976D-464B-84ED-669209455BAB}"/>
              </a:ext>
            </a:extLst>
          </p:cNvPr>
          <p:cNvSpPr txBox="1"/>
          <p:nvPr/>
        </p:nvSpPr>
        <p:spPr>
          <a:xfrm>
            <a:off x="3544594" y="180459"/>
            <a:ext cx="2201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stress granule marker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606BC3-E0A1-3545-AB16-2CD7B33BBADE}"/>
              </a:ext>
            </a:extLst>
          </p:cNvPr>
          <p:cNvSpPr txBox="1"/>
          <p:nvPr/>
        </p:nvSpPr>
        <p:spPr>
          <a:xfrm>
            <a:off x="6719967" y="180459"/>
            <a:ext cx="1664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E44F57"/>
                </a:solidFill>
              </a:rPr>
              <a:t>Riboglow probe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AEBCD9-9BEB-644E-A269-1CEE7E2BD88D}"/>
              </a:ext>
            </a:extLst>
          </p:cNvPr>
          <p:cNvSpPr txBox="1"/>
          <p:nvPr/>
        </p:nvSpPr>
        <p:spPr>
          <a:xfrm rot="16200000">
            <a:off x="2607607" y="5104935"/>
            <a:ext cx="2243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fluorescence intensity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C2DF5D-9559-634E-ABAD-06ABCB92AD93}"/>
              </a:ext>
            </a:extLst>
          </p:cNvPr>
          <p:cNvSpPr txBox="1"/>
          <p:nvPr/>
        </p:nvSpPr>
        <p:spPr>
          <a:xfrm>
            <a:off x="5881046" y="6395779"/>
            <a:ext cx="966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distance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18A19C-EBAF-7C45-9233-B9C158FFF5A6}"/>
              </a:ext>
            </a:extLst>
          </p:cNvPr>
          <p:cNvCxnSpPr/>
          <p:nvPr/>
        </p:nvCxnSpPr>
        <p:spPr>
          <a:xfrm flipV="1">
            <a:off x="3803904" y="2779776"/>
            <a:ext cx="329184" cy="134112"/>
          </a:xfrm>
          <a:prstGeom prst="straightConnector1">
            <a:avLst/>
          </a:prstGeom>
          <a:ln w="38100">
            <a:solidFill>
              <a:srgbClr val="E44F5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7F33C02-52BD-3544-B6D5-1E011DDEFB1B}"/>
              </a:ext>
            </a:extLst>
          </p:cNvPr>
          <p:cNvCxnSpPr/>
          <p:nvPr/>
        </p:nvCxnSpPr>
        <p:spPr>
          <a:xfrm flipV="1">
            <a:off x="6707193" y="2779776"/>
            <a:ext cx="329184" cy="134112"/>
          </a:xfrm>
          <a:prstGeom prst="straightConnector1">
            <a:avLst/>
          </a:prstGeom>
          <a:ln w="38100">
            <a:solidFill>
              <a:srgbClr val="E44F5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7254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AFDB0-7BF9-774E-892B-825E146C4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-119061"/>
            <a:ext cx="7886700" cy="2852737"/>
          </a:xfrm>
        </p:spPr>
        <p:txBody>
          <a:bodyPr>
            <a:noAutofit/>
          </a:bodyPr>
          <a:lstStyle/>
          <a:p>
            <a:r>
              <a:rPr lang="en-US" sz="4800" b="1" dirty="0"/>
              <a:t>How efficiently are Riboglow-tagged RNAs recruited to stress granules?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6E5226-0A79-0C48-A4CC-49AF1645FD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2877312"/>
            <a:ext cx="7886700" cy="3212339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What proportion of stress granules in a cell contain Riboglow probe?</a:t>
            </a:r>
            <a:br>
              <a:rPr lang="en-US" dirty="0"/>
            </a:br>
            <a:br>
              <a:rPr lang="en-US" dirty="0"/>
            </a:b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How enriched is Riboglow probe in the stress granules compared to background levels in the cytosol?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Does a newer version of Riboglow perform better in this assay than the original Riboglow system?</a:t>
            </a:r>
          </a:p>
        </p:txBody>
      </p:sp>
    </p:spTree>
    <p:extLst>
      <p:ext uri="{BB962C8B-B14F-4D97-AF65-F5344CB8AC3E}">
        <p14:creationId xmlns:p14="http://schemas.microsoft.com/office/powerpoint/2010/main" val="2358450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8918A39A-4B18-FF45-BA55-5703604053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91472960"/>
              </p:ext>
            </p:extLst>
          </p:nvPr>
        </p:nvGraphicFramePr>
        <p:xfrm>
          <a:off x="359664" y="2658124"/>
          <a:ext cx="8424672" cy="63032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7F10E155-20F4-2647-B7D4-BEECAC7F4B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3161942"/>
              </p:ext>
            </p:extLst>
          </p:nvPr>
        </p:nvGraphicFramePr>
        <p:xfrm>
          <a:off x="359664" y="1252338"/>
          <a:ext cx="8424672" cy="63032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7" name="Title 16">
            <a:extLst>
              <a:ext uri="{FF2B5EF4-FFF2-40B4-BE49-F238E27FC236}">
                <a16:creationId xmlns:a16="http://schemas.microsoft.com/office/drawing/2014/main" id="{B0AA95EA-1201-5349-89E0-F4C6377BB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06102"/>
            <a:ext cx="7886700" cy="1325563"/>
          </a:xfrm>
        </p:spPr>
        <p:txBody>
          <a:bodyPr/>
          <a:lstStyle/>
          <a:p>
            <a:r>
              <a:rPr lang="en-US" dirty="0"/>
              <a:t>Overall workflow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358AC25-AA4C-0D44-BB50-0EC37FDC8FE0}"/>
              </a:ext>
            </a:extLst>
          </p:cNvPr>
          <p:cNvSpPr txBox="1"/>
          <p:nvPr/>
        </p:nvSpPr>
        <p:spPr>
          <a:xfrm>
            <a:off x="628650" y="1391478"/>
            <a:ext cx="760095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Overall inputs: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Three-channel images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Overall outputs: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Fraction of granules that contain Riboglow probe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Enrichment of Riboglow probe in granules over background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Comparison of new version of Riboglow to original version</a:t>
            </a:r>
          </a:p>
        </p:txBody>
      </p:sp>
    </p:spTree>
    <p:extLst>
      <p:ext uri="{BB962C8B-B14F-4D97-AF65-F5344CB8AC3E}">
        <p14:creationId xmlns:p14="http://schemas.microsoft.com/office/powerpoint/2010/main" val="636874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4B74F-E5D7-3A42-A39C-543C39A2D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 Cells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7C98F-2088-884B-A67F-C9DB1C09C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Inputs:</a:t>
            </a:r>
            <a:endParaRPr lang="en-US" dirty="0"/>
          </a:p>
          <a:p>
            <a:r>
              <a:rPr lang="en-US" dirty="0"/>
              <a:t>800x1000-pixel, three-channel images (.</a:t>
            </a:r>
            <a:r>
              <a:rPr lang="en-US" dirty="0" err="1"/>
              <a:t>tif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C2: Riboglow probe</a:t>
            </a:r>
          </a:p>
          <a:p>
            <a:pPr lvl="1"/>
            <a:r>
              <a:rPr lang="en-US" dirty="0"/>
              <a:t>C3: Expression marker for Riboglow-tagged RNA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Outputs:</a:t>
            </a:r>
            <a:endParaRPr lang="en-US" dirty="0"/>
          </a:p>
          <a:p>
            <a:r>
              <a:rPr lang="en-US" dirty="0"/>
              <a:t>Mask (list of lists) of cells in the images that have Riboglow probe and are expressing the Riboglow-tagged RNA</a:t>
            </a:r>
          </a:p>
        </p:txBody>
      </p:sp>
      <p:sp>
        <p:nvSpPr>
          <p:cNvPr id="4" name="Pentagon 3">
            <a:extLst>
              <a:ext uri="{FF2B5EF4-FFF2-40B4-BE49-F238E27FC236}">
                <a16:creationId xmlns:a16="http://schemas.microsoft.com/office/drawing/2014/main" id="{6A6A98D4-68D7-C84F-A2EA-0CFB9436C8D6}"/>
              </a:ext>
            </a:extLst>
          </p:cNvPr>
          <p:cNvSpPr/>
          <p:nvPr/>
        </p:nvSpPr>
        <p:spPr>
          <a:xfrm>
            <a:off x="588894" y="337930"/>
            <a:ext cx="7899124" cy="1371600"/>
          </a:xfrm>
          <a:prstGeom prst="homePlat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/>
              <a:t>Segment cells</a:t>
            </a:r>
            <a:br>
              <a:rPr lang="en-US" sz="4400" dirty="0"/>
            </a:br>
            <a:r>
              <a:rPr lang="en-US" sz="2400" i="1" dirty="0"/>
              <a:t>For each image in each group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14728300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4B74F-E5D7-3A42-A39C-543C39A2D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 Cells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7C98F-2088-884B-A67F-C9DB1C09C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Inputs:</a:t>
            </a:r>
            <a:endParaRPr lang="en-US" dirty="0"/>
          </a:p>
          <a:p>
            <a:r>
              <a:rPr lang="en-US" dirty="0"/>
              <a:t>800x1000-pixel, three-channel images (.</a:t>
            </a:r>
            <a:r>
              <a:rPr lang="en-US" dirty="0" err="1"/>
              <a:t>tif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C1: Stress granule marker</a:t>
            </a:r>
          </a:p>
          <a:p>
            <a:pPr lvl="1"/>
            <a:r>
              <a:rPr lang="en-US" dirty="0"/>
              <a:t>C2: Riboglow probe</a:t>
            </a:r>
          </a:p>
          <a:p>
            <a:r>
              <a:rPr lang="en-US" dirty="0"/>
              <a:t>Mask (list of lists) of cells in the images that have Riboglow probe and are expressing the Riboglow-tagged RNA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Outputs:</a:t>
            </a:r>
            <a:endParaRPr lang="en-US" dirty="0"/>
          </a:p>
          <a:p>
            <a:r>
              <a:rPr lang="en-US" dirty="0"/>
              <a:t>Mask (list of lists) of granules in granule marker channel</a:t>
            </a:r>
          </a:p>
          <a:p>
            <a:r>
              <a:rPr lang="en-US" dirty="0"/>
              <a:t>Mask (list of lists) of granules in Riboglow probe channel</a:t>
            </a:r>
          </a:p>
        </p:txBody>
      </p:sp>
      <p:sp>
        <p:nvSpPr>
          <p:cNvPr id="4" name="Pentagon 3">
            <a:extLst>
              <a:ext uri="{FF2B5EF4-FFF2-40B4-BE49-F238E27FC236}">
                <a16:creationId xmlns:a16="http://schemas.microsoft.com/office/drawing/2014/main" id="{6A6A98D4-68D7-C84F-A2EA-0CFB9436C8D6}"/>
              </a:ext>
            </a:extLst>
          </p:cNvPr>
          <p:cNvSpPr/>
          <p:nvPr/>
        </p:nvSpPr>
        <p:spPr>
          <a:xfrm>
            <a:off x="588894" y="337930"/>
            <a:ext cx="7899124" cy="1371600"/>
          </a:xfrm>
          <a:prstGeom prst="homePlate">
            <a:avLst/>
          </a:prstGeom>
          <a:solidFill>
            <a:srgbClr val="3EC7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/>
              <a:t>Detect granules</a:t>
            </a:r>
            <a:br>
              <a:rPr lang="en-US" sz="4400" dirty="0"/>
            </a:br>
            <a:r>
              <a:rPr lang="en-US" sz="2400" i="1" dirty="0"/>
              <a:t>For each cell in each image in each group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4483021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4B74F-E5D7-3A42-A39C-543C39A2D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 Cells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7C98F-2088-884B-A67F-C9DB1C09C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/>
              <a:t>Inputs:</a:t>
            </a:r>
            <a:endParaRPr lang="en-US" dirty="0"/>
          </a:p>
          <a:p>
            <a:r>
              <a:rPr lang="en-US" dirty="0"/>
              <a:t>Mask (list of lists) of granules in granule marker channel</a:t>
            </a:r>
          </a:p>
          <a:p>
            <a:r>
              <a:rPr lang="en-US" dirty="0"/>
              <a:t>Mask (list of lists) of granules in Riboglow probe channel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Outputs:</a:t>
            </a:r>
            <a:endParaRPr lang="en-US" dirty="0"/>
          </a:p>
          <a:p>
            <a:r>
              <a:rPr lang="en-US" dirty="0"/>
              <a:t>Number of granules in granule marker channel (total granules)</a:t>
            </a:r>
          </a:p>
          <a:p>
            <a:r>
              <a:rPr lang="en-US" dirty="0"/>
              <a:t>Mask (list of lists) of granules that overlap in granule marker channel and Riboglow probe channel</a:t>
            </a:r>
          </a:p>
          <a:p>
            <a:r>
              <a:rPr lang="en-US" dirty="0"/>
              <a:t>Number of granules that overlap in granule marker channel and Riboglow probe channel (overlapping granules)</a:t>
            </a:r>
          </a:p>
        </p:txBody>
      </p:sp>
      <p:sp>
        <p:nvSpPr>
          <p:cNvPr id="4" name="Pentagon 3">
            <a:extLst>
              <a:ext uri="{FF2B5EF4-FFF2-40B4-BE49-F238E27FC236}">
                <a16:creationId xmlns:a16="http://schemas.microsoft.com/office/drawing/2014/main" id="{6A6A98D4-68D7-C84F-A2EA-0CFB9436C8D6}"/>
              </a:ext>
            </a:extLst>
          </p:cNvPr>
          <p:cNvSpPr/>
          <p:nvPr/>
        </p:nvSpPr>
        <p:spPr>
          <a:xfrm>
            <a:off x="588894" y="337930"/>
            <a:ext cx="7899124" cy="1371600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/>
              <a:t>Count granules</a:t>
            </a:r>
            <a:br>
              <a:rPr lang="en-US" sz="4400" dirty="0"/>
            </a:br>
            <a:r>
              <a:rPr lang="en-US" sz="2400" i="1" dirty="0"/>
              <a:t>For each cell in each image in each group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8896067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4B74F-E5D7-3A42-A39C-543C39A2D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 Cells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7C98F-2088-884B-A67F-C9DB1C09C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Inputs:</a:t>
            </a:r>
            <a:endParaRPr lang="en-US" dirty="0"/>
          </a:p>
          <a:p>
            <a:r>
              <a:rPr lang="en-US" dirty="0"/>
              <a:t>Mask (list of lists) of granules that overlap in granule marker channel and Riboglow probe channel</a:t>
            </a:r>
          </a:p>
          <a:p>
            <a:r>
              <a:rPr lang="en-US" dirty="0"/>
              <a:t>800x1000-pixel, three-channel images (.</a:t>
            </a:r>
            <a:r>
              <a:rPr lang="en-US" dirty="0" err="1"/>
              <a:t>tif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C2: Riboglow probe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Outputs:</a:t>
            </a:r>
          </a:p>
          <a:p>
            <a:r>
              <a:rPr lang="en-US" dirty="0"/>
              <a:t>Average Riboglow probe intensity in mask of overlapping granules (Riboglow probe intensity in granules)</a:t>
            </a:r>
          </a:p>
          <a:p>
            <a:r>
              <a:rPr lang="en-US" dirty="0"/>
              <a:t>Average Riboglow probe intensity in mask that is a ring around overlapping granules (Riboglow probe intensity in background)</a:t>
            </a:r>
          </a:p>
        </p:txBody>
      </p:sp>
      <p:sp>
        <p:nvSpPr>
          <p:cNvPr id="4" name="Pentagon 3">
            <a:extLst>
              <a:ext uri="{FF2B5EF4-FFF2-40B4-BE49-F238E27FC236}">
                <a16:creationId xmlns:a16="http://schemas.microsoft.com/office/drawing/2014/main" id="{6A6A98D4-68D7-C84F-A2EA-0CFB9436C8D6}"/>
              </a:ext>
            </a:extLst>
          </p:cNvPr>
          <p:cNvSpPr/>
          <p:nvPr/>
        </p:nvSpPr>
        <p:spPr>
          <a:xfrm>
            <a:off x="588894" y="337930"/>
            <a:ext cx="7899124" cy="1371600"/>
          </a:xfrm>
          <a:prstGeom prst="homePlat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/>
              <a:t>Get probe intensity</a:t>
            </a:r>
            <a:br>
              <a:rPr lang="en-US" sz="4400" dirty="0"/>
            </a:br>
            <a:r>
              <a:rPr lang="en-US" sz="2400" i="1" dirty="0"/>
              <a:t>For each granule in each cell in each image in each group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9378604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4B74F-E5D7-3A42-A39C-543C39A2D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 Cells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7C98F-2088-884B-A67F-C9DB1C09C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Inputs:</a:t>
            </a:r>
            <a:endParaRPr lang="en-US" dirty="0"/>
          </a:p>
          <a:p>
            <a:r>
              <a:rPr lang="en-US" dirty="0"/>
              <a:t>Number of total granules </a:t>
            </a:r>
          </a:p>
          <a:p>
            <a:r>
              <a:rPr lang="en-US" dirty="0"/>
              <a:t>Number of overlapping granules</a:t>
            </a:r>
          </a:p>
          <a:p>
            <a:r>
              <a:rPr lang="en-US" dirty="0"/>
              <a:t>Average Riboglow probe intensity in granules</a:t>
            </a:r>
          </a:p>
          <a:p>
            <a:r>
              <a:rPr lang="en-US" dirty="0"/>
              <a:t>Average Riboglow probe intensity in background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Outputs:</a:t>
            </a:r>
          </a:p>
          <a:p>
            <a:r>
              <a:rPr lang="en-US" dirty="0"/>
              <a:t>Ratio of overlapping granules: total number of granules </a:t>
            </a:r>
          </a:p>
          <a:p>
            <a:r>
              <a:rPr lang="en-US" dirty="0"/>
              <a:t>Ratio of average Riboglow probe intensity granules: average Riboglow probe intensity in background</a:t>
            </a:r>
          </a:p>
        </p:txBody>
      </p:sp>
      <p:sp>
        <p:nvSpPr>
          <p:cNvPr id="4" name="Pentagon 3">
            <a:extLst>
              <a:ext uri="{FF2B5EF4-FFF2-40B4-BE49-F238E27FC236}">
                <a16:creationId xmlns:a16="http://schemas.microsoft.com/office/drawing/2014/main" id="{6A6A98D4-68D7-C84F-A2EA-0CFB9436C8D6}"/>
              </a:ext>
            </a:extLst>
          </p:cNvPr>
          <p:cNvSpPr/>
          <p:nvPr/>
        </p:nvSpPr>
        <p:spPr>
          <a:xfrm>
            <a:off x="588894" y="337930"/>
            <a:ext cx="7899124" cy="1371600"/>
          </a:xfrm>
          <a:prstGeom prst="homePlate">
            <a:avLst/>
          </a:prstGeom>
          <a:solidFill>
            <a:srgbClr val="268FBE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/>
              <a:t>Calculate</a:t>
            </a:r>
            <a:br>
              <a:rPr lang="en-US" sz="4400" dirty="0"/>
            </a:br>
            <a:r>
              <a:rPr lang="en-US" sz="2400" i="1" dirty="0"/>
              <a:t>For (each granule in) each cell in each image in each group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8938797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4B74F-E5D7-3A42-A39C-543C39A2D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 Cells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7C98F-2088-884B-A67F-C9DB1C09C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Inputs:</a:t>
            </a:r>
            <a:endParaRPr lang="en-US" dirty="0"/>
          </a:p>
          <a:p>
            <a:r>
              <a:rPr lang="en-US" dirty="0"/>
              <a:t>Ratio of overlapping granules: total number of granules </a:t>
            </a:r>
          </a:p>
          <a:p>
            <a:r>
              <a:rPr lang="en-US" dirty="0"/>
              <a:t>Ratio of average Riboglow probe intensity granules: average Riboglow probe intensity in background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Outputs:</a:t>
            </a:r>
          </a:p>
          <a:p>
            <a:r>
              <a:rPr lang="en-US" dirty="0"/>
              <a:t>Statistical comparison of new version of Riboglow to original version</a:t>
            </a:r>
          </a:p>
          <a:p>
            <a:r>
              <a:rPr lang="en-US" dirty="0"/>
              <a:t>Violin plot of fraction of granules that contain Riboglow probe</a:t>
            </a:r>
          </a:p>
          <a:p>
            <a:r>
              <a:rPr lang="en-US" dirty="0"/>
              <a:t>Violin plot of enrichment of Riboglow probe in granules over background</a:t>
            </a:r>
          </a:p>
        </p:txBody>
      </p:sp>
      <p:sp>
        <p:nvSpPr>
          <p:cNvPr id="4" name="Pentagon 3">
            <a:extLst>
              <a:ext uri="{FF2B5EF4-FFF2-40B4-BE49-F238E27FC236}">
                <a16:creationId xmlns:a16="http://schemas.microsoft.com/office/drawing/2014/main" id="{6A6A98D4-68D7-C84F-A2EA-0CFB9436C8D6}"/>
              </a:ext>
            </a:extLst>
          </p:cNvPr>
          <p:cNvSpPr/>
          <p:nvPr/>
        </p:nvSpPr>
        <p:spPr>
          <a:xfrm>
            <a:off x="588894" y="337930"/>
            <a:ext cx="7899124" cy="1371600"/>
          </a:xfrm>
          <a:prstGeom prst="homePlate">
            <a:avLst/>
          </a:prstGeom>
          <a:solidFill>
            <a:schemeClr val="accent4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/>
              <a:t>Statistics and visualization</a:t>
            </a:r>
            <a:br>
              <a:rPr lang="en-US" sz="4400" dirty="0"/>
            </a:br>
            <a:r>
              <a:rPr lang="en-US" sz="2400" i="1" dirty="0"/>
              <a:t>For each cell in each group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090023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4073F903-FCBE-3949-AFF8-864A0210F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5173" y="399589"/>
            <a:ext cx="5532885" cy="60438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4E8375-67CE-4145-ADC9-B8E0A7A92CBA}"/>
              </a:ext>
            </a:extLst>
          </p:cNvPr>
          <p:cNvSpPr txBox="1"/>
          <p:nvPr/>
        </p:nvSpPr>
        <p:spPr>
          <a:xfrm>
            <a:off x="6326746" y="6458411"/>
            <a:ext cx="26766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Pitchiaya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2014 Chem Rev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82B0C8A-26B7-E34F-8C2C-718911EDC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942" y="414528"/>
            <a:ext cx="2883018" cy="6043883"/>
          </a:xfrm>
        </p:spPr>
        <p:txBody>
          <a:bodyPr>
            <a:normAutofit/>
          </a:bodyPr>
          <a:lstStyle/>
          <a:p>
            <a:r>
              <a:rPr lang="en-US" dirty="0"/>
              <a:t>Proper RNA localization is critical for cellular function</a:t>
            </a:r>
          </a:p>
        </p:txBody>
      </p:sp>
    </p:spTree>
    <p:extLst>
      <p:ext uri="{BB962C8B-B14F-4D97-AF65-F5344CB8AC3E}">
        <p14:creationId xmlns:p14="http://schemas.microsoft.com/office/powerpoint/2010/main" val="18443116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4B74F-E5D7-3A42-A39C-543C39A2D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 Cells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7C98F-2088-884B-A67F-C9DB1C09C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AutoNum type="arabicPeriod"/>
            </a:pPr>
            <a:r>
              <a:rPr lang="en-US" dirty="0"/>
              <a:t>Parse input arguments.</a:t>
            </a:r>
          </a:p>
          <a:p>
            <a:pPr marL="514350" indent="-514350">
              <a:buAutoNum type="arabicPeriod"/>
            </a:pPr>
            <a:r>
              <a:rPr lang="en-US" dirty="0"/>
              <a:t>Import images.</a:t>
            </a:r>
          </a:p>
          <a:p>
            <a:pPr marL="514350" indent="-514350">
              <a:buAutoNum type="arabicPeriod"/>
            </a:pPr>
            <a:r>
              <a:rPr lang="en-US" dirty="0"/>
              <a:t>Feed imported images into cell segmentation function.</a:t>
            </a:r>
          </a:p>
          <a:p>
            <a:pPr marL="514350" indent="-514350">
              <a:buAutoNum type="arabicPeriod"/>
            </a:pPr>
            <a:r>
              <a:rPr lang="en-US" dirty="0"/>
              <a:t>Feed cell masks into granule detection function.</a:t>
            </a:r>
          </a:p>
          <a:p>
            <a:pPr marL="514350" indent="-514350">
              <a:buAutoNum type="arabicPeriod"/>
            </a:pPr>
            <a:r>
              <a:rPr lang="en-US" dirty="0"/>
              <a:t>Feed granule masks into counting function.</a:t>
            </a:r>
          </a:p>
          <a:p>
            <a:pPr marL="514350" indent="-514350">
              <a:buAutoNum type="arabicPeriod"/>
            </a:pPr>
            <a:r>
              <a:rPr lang="en-US" dirty="0"/>
              <a:t>Feed overlapping granule masks into probe intensity function.</a:t>
            </a:r>
          </a:p>
          <a:p>
            <a:pPr marL="514350" indent="-514350">
              <a:buAutoNum type="arabicPeriod"/>
            </a:pPr>
            <a:r>
              <a:rPr lang="en-US" dirty="0"/>
              <a:t>Feed counts and average probe intensities into calculation functions.</a:t>
            </a:r>
          </a:p>
          <a:p>
            <a:pPr marL="514350" indent="-514350">
              <a:buAutoNum type="arabicPeriod"/>
            </a:pPr>
            <a:r>
              <a:rPr lang="en-US" dirty="0"/>
              <a:t>Feed calculations into statistics and visualization functions.</a:t>
            </a:r>
          </a:p>
        </p:txBody>
      </p:sp>
      <p:sp>
        <p:nvSpPr>
          <p:cNvPr id="4" name="Pentagon 3">
            <a:extLst>
              <a:ext uri="{FF2B5EF4-FFF2-40B4-BE49-F238E27FC236}">
                <a16:creationId xmlns:a16="http://schemas.microsoft.com/office/drawing/2014/main" id="{6A6A98D4-68D7-C84F-A2EA-0CFB9436C8D6}"/>
              </a:ext>
            </a:extLst>
          </p:cNvPr>
          <p:cNvSpPr/>
          <p:nvPr/>
        </p:nvSpPr>
        <p:spPr>
          <a:xfrm>
            <a:off x="588894" y="337930"/>
            <a:ext cx="7899124" cy="1371600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/>
              <a:t>Overall Python script architecture</a:t>
            </a:r>
          </a:p>
        </p:txBody>
      </p:sp>
    </p:spTree>
    <p:extLst>
      <p:ext uri="{BB962C8B-B14F-4D97-AF65-F5344CB8AC3E}">
        <p14:creationId xmlns:p14="http://schemas.microsoft.com/office/powerpoint/2010/main" val="38178513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4B74F-E5D7-3A42-A39C-543C39A2D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 Cells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7C98F-2088-884B-A67F-C9DB1C09C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/>
              <a:t>Define environment.</a:t>
            </a:r>
          </a:p>
          <a:p>
            <a:pPr marL="514350" indent="-514350">
              <a:buAutoNum type="arabicPeriod"/>
            </a:pPr>
            <a:r>
              <a:rPr lang="en-US" dirty="0"/>
              <a:t>Run overall Python script with input arguments (config file).</a:t>
            </a:r>
          </a:p>
          <a:p>
            <a:pPr marL="514350" indent="-514350">
              <a:buAutoNum type="arabicPeriod"/>
            </a:pPr>
            <a:r>
              <a:rPr lang="en-US" dirty="0"/>
              <a:t>Record results and errors.</a:t>
            </a:r>
          </a:p>
          <a:p>
            <a:pPr marL="514350" indent="-514350">
              <a:buAutoNum type="arabicPeriod"/>
            </a:pPr>
            <a:r>
              <a:rPr lang="en-US" dirty="0"/>
              <a:t>Report exit code.</a:t>
            </a:r>
          </a:p>
        </p:txBody>
      </p:sp>
      <p:sp>
        <p:nvSpPr>
          <p:cNvPr id="4" name="Pentagon 3">
            <a:extLst>
              <a:ext uri="{FF2B5EF4-FFF2-40B4-BE49-F238E27FC236}">
                <a16:creationId xmlns:a16="http://schemas.microsoft.com/office/drawing/2014/main" id="{6A6A98D4-68D7-C84F-A2EA-0CFB9436C8D6}"/>
              </a:ext>
            </a:extLst>
          </p:cNvPr>
          <p:cNvSpPr/>
          <p:nvPr/>
        </p:nvSpPr>
        <p:spPr>
          <a:xfrm>
            <a:off x="588894" y="337930"/>
            <a:ext cx="7899124" cy="1371600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dirty="0"/>
              <a:t>Overall bash script architecture</a:t>
            </a:r>
          </a:p>
        </p:txBody>
      </p:sp>
    </p:spTree>
    <p:extLst>
      <p:ext uri="{BB962C8B-B14F-4D97-AF65-F5344CB8AC3E}">
        <p14:creationId xmlns:p14="http://schemas.microsoft.com/office/powerpoint/2010/main" val="2462446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7D603-9E23-3746-B30F-DAF46ECB9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RNA localization is critical for organism development and health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8B5551-D058-D14E-B71E-3BB917BB5D0C}"/>
              </a:ext>
            </a:extLst>
          </p:cNvPr>
          <p:cNvSpPr txBox="1"/>
          <p:nvPr/>
        </p:nvSpPr>
        <p:spPr>
          <a:xfrm>
            <a:off x="6060620" y="6243456"/>
            <a:ext cx="29698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Wilk 2016 Genes and Dev</a:t>
            </a:r>
          </a:p>
          <a:p>
            <a:pPr algn="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Barton 2021 Front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Neurosci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7" name="Picture 6" descr="A picture containing sitting, table&#10;&#10;Description automatically generated">
            <a:extLst>
              <a:ext uri="{FF2B5EF4-FFF2-40B4-BE49-F238E27FC236}">
                <a16:creationId xmlns:a16="http://schemas.microsoft.com/office/drawing/2014/main" id="{8C024936-BDA0-B241-8E4C-841612BD5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288" y="1837744"/>
            <a:ext cx="4139533" cy="42586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A1E2790-C6AF-D445-A382-0FE239DE0C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771" t="66763"/>
          <a:stretch/>
        </p:blipFill>
        <p:spPr>
          <a:xfrm>
            <a:off x="5875869" y="4036571"/>
            <a:ext cx="2246843" cy="19903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1314609-1A21-154E-A61C-1E1D24D70D3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667" t="163" r="104" b="66600"/>
          <a:stretch/>
        </p:blipFill>
        <p:spPr>
          <a:xfrm>
            <a:off x="5875869" y="1907243"/>
            <a:ext cx="2246843" cy="199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176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7231F-2EEA-0D48-AC2C-DE62E1FEE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Fluorescent RNA tools allow us to see our favorite RNA in live cells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B8C075-2102-0B41-83F8-57C3BE56EF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62" t="3200" r="12679" b="52321"/>
          <a:stretch/>
        </p:blipFill>
        <p:spPr>
          <a:xfrm>
            <a:off x="1461516" y="2014563"/>
            <a:ext cx="6220968" cy="42643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5D6DA5-5729-4C43-A569-DE720EE636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14862" t="50196" r="12679" b="5324"/>
          <a:stretch/>
        </p:blipFill>
        <p:spPr>
          <a:xfrm>
            <a:off x="1437132" y="1924653"/>
            <a:ext cx="6220968" cy="426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602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59A99-79AB-824D-9566-1FB16D76C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Fluorescent RNA tools allow us to see our favorite RNA in live cells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DB15B8-EA99-FD46-AF30-B01066795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96C9C38-B39B-2F48-BB7B-B9C70BD1C4AB}"/>
              </a:ext>
            </a:extLst>
          </p:cNvPr>
          <p:cNvSpPr/>
          <p:nvPr/>
        </p:nvSpPr>
        <p:spPr>
          <a:xfrm rot="7612977">
            <a:off x="5171132" y="2867493"/>
            <a:ext cx="2855377" cy="2925369"/>
          </a:xfrm>
          <a:custGeom>
            <a:avLst/>
            <a:gdLst>
              <a:gd name="connsiteX0" fmla="*/ 218530 w 2855377"/>
              <a:gd name="connsiteY0" fmla="*/ 1206519 h 2925369"/>
              <a:gd name="connsiteX1" fmla="*/ 977947 w 2855377"/>
              <a:gd name="connsiteY1" fmla="*/ 1686967 h 2925369"/>
              <a:gd name="connsiteX2" fmla="*/ 1628876 w 2855377"/>
              <a:gd name="connsiteY2" fmla="*/ 2849340 h 2925369"/>
              <a:gd name="connsiteX3" fmla="*/ 1969838 w 2855377"/>
              <a:gd name="connsiteY3" fmla="*/ 2492879 h 2925369"/>
              <a:gd name="connsiteX4" fmla="*/ 2822245 w 2855377"/>
              <a:gd name="connsiteY4" fmla="*/ 2802845 h 2925369"/>
              <a:gd name="connsiteX5" fmla="*/ 698977 w 2855377"/>
              <a:gd name="connsiteY5" fmla="*/ 75143 h 2925369"/>
              <a:gd name="connsiteX6" fmla="*/ 327018 w 2855377"/>
              <a:gd name="connsiteY6" fmla="*/ 772567 h 2925369"/>
              <a:gd name="connsiteX7" fmla="*/ 1554 w 2855377"/>
              <a:gd name="connsiteY7" fmla="*/ 850058 h 2925369"/>
              <a:gd name="connsiteX8" fmla="*/ 218530 w 2855377"/>
              <a:gd name="connsiteY8" fmla="*/ 1206519 h 2925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55377" h="2925369">
                <a:moveTo>
                  <a:pt x="218530" y="1206519"/>
                </a:moveTo>
                <a:cubicBezTo>
                  <a:pt x="381262" y="1346004"/>
                  <a:pt x="742889" y="1413163"/>
                  <a:pt x="977947" y="1686967"/>
                </a:cubicBezTo>
                <a:cubicBezTo>
                  <a:pt x="1213005" y="1960771"/>
                  <a:pt x="1463561" y="2715021"/>
                  <a:pt x="1628876" y="2849340"/>
                </a:cubicBezTo>
                <a:cubicBezTo>
                  <a:pt x="1794191" y="2983659"/>
                  <a:pt x="1770943" y="2500628"/>
                  <a:pt x="1969838" y="2492879"/>
                </a:cubicBezTo>
                <a:cubicBezTo>
                  <a:pt x="2168733" y="2485130"/>
                  <a:pt x="3034055" y="3205801"/>
                  <a:pt x="2822245" y="2802845"/>
                </a:cubicBezTo>
                <a:cubicBezTo>
                  <a:pt x="2610435" y="2399889"/>
                  <a:pt x="1114848" y="413523"/>
                  <a:pt x="698977" y="75143"/>
                </a:cubicBezTo>
                <a:cubicBezTo>
                  <a:pt x="283106" y="-263237"/>
                  <a:pt x="443255" y="643414"/>
                  <a:pt x="327018" y="772567"/>
                </a:cubicBezTo>
                <a:cubicBezTo>
                  <a:pt x="210781" y="901720"/>
                  <a:pt x="14469" y="780316"/>
                  <a:pt x="1554" y="850058"/>
                </a:cubicBezTo>
                <a:cubicBezTo>
                  <a:pt x="-11361" y="919800"/>
                  <a:pt x="55798" y="1067034"/>
                  <a:pt x="218530" y="1206519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7EDC1026-6DAF-F641-9D5E-29AB44F6F22A}"/>
              </a:ext>
            </a:extLst>
          </p:cNvPr>
          <p:cNvSpPr/>
          <p:nvPr/>
        </p:nvSpPr>
        <p:spPr>
          <a:xfrm>
            <a:off x="1304476" y="2467920"/>
            <a:ext cx="2689674" cy="3483889"/>
          </a:xfrm>
          <a:custGeom>
            <a:avLst/>
            <a:gdLst>
              <a:gd name="connsiteX0" fmla="*/ 588935 w 2688909"/>
              <a:gd name="connsiteY0" fmla="*/ 650937 h 3518224"/>
              <a:gd name="connsiteX1" fmla="*/ 588935 w 2688909"/>
              <a:gd name="connsiteY1" fmla="*/ 8 h 3518224"/>
              <a:gd name="connsiteX2" fmla="*/ 805912 w 2688909"/>
              <a:gd name="connsiteY2" fmla="*/ 635439 h 3518224"/>
              <a:gd name="connsiteX3" fmla="*/ 1208868 w 2688909"/>
              <a:gd name="connsiteY3" fmla="*/ 232483 h 3518224"/>
              <a:gd name="connsiteX4" fmla="*/ 1100379 w 2688909"/>
              <a:gd name="connsiteY4" fmla="*/ 883412 h 3518224"/>
              <a:gd name="connsiteX5" fmla="*/ 1720312 w 2688909"/>
              <a:gd name="connsiteY5" fmla="*/ 1193378 h 3518224"/>
              <a:gd name="connsiteX6" fmla="*/ 976393 w 2688909"/>
              <a:gd name="connsiteY6" fmla="*/ 1100388 h 3518224"/>
              <a:gd name="connsiteX7" fmla="*/ 960895 w 2688909"/>
              <a:gd name="connsiteY7" fmla="*/ 1317364 h 3518224"/>
              <a:gd name="connsiteX8" fmla="*/ 1890793 w 2688909"/>
              <a:gd name="connsiteY8" fmla="*/ 1983791 h 3518224"/>
              <a:gd name="connsiteX9" fmla="*/ 2309247 w 2688909"/>
              <a:gd name="connsiteY9" fmla="*/ 2991181 h 3518224"/>
              <a:gd name="connsiteX10" fmla="*/ 2681207 w 2688909"/>
              <a:gd name="connsiteY10" fmla="*/ 3239154 h 3518224"/>
              <a:gd name="connsiteX11" fmla="*/ 1952786 w 2688909"/>
              <a:gd name="connsiteY11" fmla="*/ 3518124 h 3518224"/>
              <a:gd name="connsiteX12" fmla="*/ 2092271 w 2688909"/>
              <a:gd name="connsiteY12" fmla="*/ 3208157 h 3518224"/>
              <a:gd name="connsiteX13" fmla="*/ 1968285 w 2688909"/>
              <a:gd name="connsiteY13" fmla="*/ 2758707 h 3518224"/>
              <a:gd name="connsiteX14" fmla="*/ 1596325 w 2688909"/>
              <a:gd name="connsiteY14" fmla="*/ 2138774 h 3518224"/>
              <a:gd name="connsiteX15" fmla="*/ 728420 w 2688909"/>
              <a:gd name="connsiteY15" fmla="*/ 1301866 h 3518224"/>
              <a:gd name="connsiteX16" fmla="*/ 464949 w 2688909"/>
              <a:gd name="connsiteY16" fmla="*/ 1518842 h 3518224"/>
              <a:gd name="connsiteX17" fmla="*/ 480447 w 2688909"/>
              <a:gd name="connsiteY17" fmla="*/ 1069391 h 3518224"/>
              <a:gd name="connsiteX18" fmla="*/ 0 w 2688909"/>
              <a:gd name="connsiteY18" fmla="*/ 1053893 h 3518224"/>
              <a:gd name="connsiteX19" fmla="*/ 480447 w 2688909"/>
              <a:gd name="connsiteY19" fmla="*/ 867913 h 3518224"/>
              <a:gd name="connsiteX20" fmla="*/ 139485 w 2688909"/>
              <a:gd name="connsiteY20" fmla="*/ 635439 h 3518224"/>
              <a:gd name="connsiteX21" fmla="*/ 588935 w 2688909"/>
              <a:gd name="connsiteY21" fmla="*/ 650937 h 3518224"/>
              <a:gd name="connsiteX0" fmla="*/ 588935 w 2688909"/>
              <a:gd name="connsiteY0" fmla="*/ 650937 h 3518231"/>
              <a:gd name="connsiteX1" fmla="*/ 588935 w 2688909"/>
              <a:gd name="connsiteY1" fmla="*/ 8 h 3518231"/>
              <a:gd name="connsiteX2" fmla="*/ 805912 w 2688909"/>
              <a:gd name="connsiteY2" fmla="*/ 635439 h 3518231"/>
              <a:gd name="connsiteX3" fmla="*/ 1208868 w 2688909"/>
              <a:gd name="connsiteY3" fmla="*/ 232483 h 3518231"/>
              <a:gd name="connsiteX4" fmla="*/ 1100379 w 2688909"/>
              <a:gd name="connsiteY4" fmla="*/ 883412 h 3518231"/>
              <a:gd name="connsiteX5" fmla="*/ 1720312 w 2688909"/>
              <a:gd name="connsiteY5" fmla="*/ 1193378 h 3518231"/>
              <a:gd name="connsiteX6" fmla="*/ 976393 w 2688909"/>
              <a:gd name="connsiteY6" fmla="*/ 1100388 h 3518231"/>
              <a:gd name="connsiteX7" fmla="*/ 960895 w 2688909"/>
              <a:gd name="connsiteY7" fmla="*/ 1317364 h 3518231"/>
              <a:gd name="connsiteX8" fmla="*/ 1890793 w 2688909"/>
              <a:gd name="connsiteY8" fmla="*/ 1983791 h 3518231"/>
              <a:gd name="connsiteX9" fmla="*/ 2309247 w 2688909"/>
              <a:gd name="connsiteY9" fmla="*/ 2906514 h 3518231"/>
              <a:gd name="connsiteX10" fmla="*/ 2681207 w 2688909"/>
              <a:gd name="connsiteY10" fmla="*/ 3239154 h 3518231"/>
              <a:gd name="connsiteX11" fmla="*/ 1952786 w 2688909"/>
              <a:gd name="connsiteY11" fmla="*/ 3518124 h 3518231"/>
              <a:gd name="connsiteX12" fmla="*/ 2092271 w 2688909"/>
              <a:gd name="connsiteY12" fmla="*/ 3208157 h 3518231"/>
              <a:gd name="connsiteX13" fmla="*/ 1968285 w 2688909"/>
              <a:gd name="connsiteY13" fmla="*/ 2758707 h 3518231"/>
              <a:gd name="connsiteX14" fmla="*/ 1596325 w 2688909"/>
              <a:gd name="connsiteY14" fmla="*/ 2138774 h 3518231"/>
              <a:gd name="connsiteX15" fmla="*/ 728420 w 2688909"/>
              <a:gd name="connsiteY15" fmla="*/ 1301866 h 3518231"/>
              <a:gd name="connsiteX16" fmla="*/ 464949 w 2688909"/>
              <a:gd name="connsiteY16" fmla="*/ 1518842 h 3518231"/>
              <a:gd name="connsiteX17" fmla="*/ 480447 w 2688909"/>
              <a:gd name="connsiteY17" fmla="*/ 1069391 h 3518231"/>
              <a:gd name="connsiteX18" fmla="*/ 0 w 2688909"/>
              <a:gd name="connsiteY18" fmla="*/ 1053893 h 3518231"/>
              <a:gd name="connsiteX19" fmla="*/ 480447 w 2688909"/>
              <a:gd name="connsiteY19" fmla="*/ 867913 h 3518231"/>
              <a:gd name="connsiteX20" fmla="*/ 139485 w 2688909"/>
              <a:gd name="connsiteY20" fmla="*/ 635439 h 3518231"/>
              <a:gd name="connsiteX21" fmla="*/ 588935 w 2688909"/>
              <a:gd name="connsiteY21" fmla="*/ 650937 h 3518231"/>
              <a:gd name="connsiteX0" fmla="*/ 588935 w 2697222"/>
              <a:gd name="connsiteY0" fmla="*/ 650937 h 3522014"/>
              <a:gd name="connsiteX1" fmla="*/ 588935 w 2697222"/>
              <a:gd name="connsiteY1" fmla="*/ 8 h 3522014"/>
              <a:gd name="connsiteX2" fmla="*/ 805912 w 2697222"/>
              <a:gd name="connsiteY2" fmla="*/ 635439 h 3522014"/>
              <a:gd name="connsiteX3" fmla="*/ 1208868 w 2697222"/>
              <a:gd name="connsiteY3" fmla="*/ 232483 h 3522014"/>
              <a:gd name="connsiteX4" fmla="*/ 1100379 w 2697222"/>
              <a:gd name="connsiteY4" fmla="*/ 883412 h 3522014"/>
              <a:gd name="connsiteX5" fmla="*/ 1720312 w 2697222"/>
              <a:gd name="connsiteY5" fmla="*/ 1193378 h 3522014"/>
              <a:gd name="connsiteX6" fmla="*/ 976393 w 2697222"/>
              <a:gd name="connsiteY6" fmla="*/ 1100388 h 3522014"/>
              <a:gd name="connsiteX7" fmla="*/ 960895 w 2697222"/>
              <a:gd name="connsiteY7" fmla="*/ 1317364 h 3522014"/>
              <a:gd name="connsiteX8" fmla="*/ 1890793 w 2697222"/>
              <a:gd name="connsiteY8" fmla="*/ 1983791 h 3522014"/>
              <a:gd name="connsiteX9" fmla="*/ 2309247 w 2697222"/>
              <a:gd name="connsiteY9" fmla="*/ 2906514 h 3522014"/>
              <a:gd name="connsiteX10" fmla="*/ 2689674 w 2697222"/>
              <a:gd name="connsiteY10" fmla="*/ 2993621 h 3522014"/>
              <a:gd name="connsiteX11" fmla="*/ 1952786 w 2697222"/>
              <a:gd name="connsiteY11" fmla="*/ 3518124 h 3522014"/>
              <a:gd name="connsiteX12" fmla="*/ 2092271 w 2697222"/>
              <a:gd name="connsiteY12" fmla="*/ 3208157 h 3522014"/>
              <a:gd name="connsiteX13" fmla="*/ 1968285 w 2697222"/>
              <a:gd name="connsiteY13" fmla="*/ 2758707 h 3522014"/>
              <a:gd name="connsiteX14" fmla="*/ 1596325 w 2697222"/>
              <a:gd name="connsiteY14" fmla="*/ 2138774 h 3522014"/>
              <a:gd name="connsiteX15" fmla="*/ 728420 w 2697222"/>
              <a:gd name="connsiteY15" fmla="*/ 1301866 h 3522014"/>
              <a:gd name="connsiteX16" fmla="*/ 464949 w 2697222"/>
              <a:gd name="connsiteY16" fmla="*/ 1518842 h 3522014"/>
              <a:gd name="connsiteX17" fmla="*/ 480447 w 2697222"/>
              <a:gd name="connsiteY17" fmla="*/ 1069391 h 3522014"/>
              <a:gd name="connsiteX18" fmla="*/ 0 w 2697222"/>
              <a:gd name="connsiteY18" fmla="*/ 1053893 h 3522014"/>
              <a:gd name="connsiteX19" fmla="*/ 480447 w 2697222"/>
              <a:gd name="connsiteY19" fmla="*/ 867913 h 3522014"/>
              <a:gd name="connsiteX20" fmla="*/ 139485 w 2697222"/>
              <a:gd name="connsiteY20" fmla="*/ 635439 h 3522014"/>
              <a:gd name="connsiteX21" fmla="*/ 588935 w 2697222"/>
              <a:gd name="connsiteY21" fmla="*/ 650937 h 3522014"/>
              <a:gd name="connsiteX0" fmla="*/ 588935 w 2689885"/>
              <a:gd name="connsiteY0" fmla="*/ 650937 h 3232609"/>
              <a:gd name="connsiteX1" fmla="*/ 588935 w 2689885"/>
              <a:gd name="connsiteY1" fmla="*/ 8 h 3232609"/>
              <a:gd name="connsiteX2" fmla="*/ 805912 w 2689885"/>
              <a:gd name="connsiteY2" fmla="*/ 635439 h 3232609"/>
              <a:gd name="connsiteX3" fmla="*/ 1208868 w 2689885"/>
              <a:gd name="connsiteY3" fmla="*/ 232483 h 3232609"/>
              <a:gd name="connsiteX4" fmla="*/ 1100379 w 2689885"/>
              <a:gd name="connsiteY4" fmla="*/ 883412 h 3232609"/>
              <a:gd name="connsiteX5" fmla="*/ 1720312 w 2689885"/>
              <a:gd name="connsiteY5" fmla="*/ 1193378 h 3232609"/>
              <a:gd name="connsiteX6" fmla="*/ 976393 w 2689885"/>
              <a:gd name="connsiteY6" fmla="*/ 1100388 h 3232609"/>
              <a:gd name="connsiteX7" fmla="*/ 960895 w 2689885"/>
              <a:gd name="connsiteY7" fmla="*/ 1317364 h 3232609"/>
              <a:gd name="connsiteX8" fmla="*/ 1890793 w 2689885"/>
              <a:gd name="connsiteY8" fmla="*/ 1983791 h 3232609"/>
              <a:gd name="connsiteX9" fmla="*/ 2309247 w 2689885"/>
              <a:gd name="connsiteY9" fmla="*/ 2906514 h 3232609"/>
              <a:gd name="connsiteX10" fmla="*/ 2689674 w 2689885"/>
              <a:gd name="connsiteY10" fmla="*/ 2993621 h 3232609"/>
              <a:gd name="connsiteX11" fmla="*/ 2359186 w 2689885"/>
              <a:gd name="connsiteY11" fmla="*/ 3154057 h 3232609"/>
              <a:gd name="connsiteX12" fmla="*/ 2092271 w 2689885"/>
              <a:gd name="connsiteY12" fmla="*/ 3208157 h 3232609"/>
              <a:gd name="connsiteX13" fmla="*/ 1968285 w 2689885"/>
              <a:gd name="connsiteY13" fmla="*/ 2758707 h 3232609"/>
              <a:gd name="connsiteX14" fmla="*/ 1596325 w 2689885"/>
              <a:gd name="connsiteY14" fmla="*/ 2138774 h 3232609"/>
              <a:gd name="connsiteX15" fmla="*/ 728420 w 2689885"/>
              <a:gd name="connsiteY15" fmla="*/ 1301866 h 3232609"/>
              <a:gd name="connsiteX16" fmla="*/ 464949 w 2689885"/>
              <a:gd name="connsiteY16" fmla="*/ 1518842 h 3232609"/>
              <a:gd name="connsiteX17" fmla="*/ 480447 w 2689885"/>
              <a:gd name="connsiteY17" fmla="*/ 1069391 h 3232609"/>
              <a:gd name="connsiteX18" fmla="*/ 0 w 2689885"/>
              <a:gd name="connsiteY18" fmla="*/ 1053893 h 3232609"/>
              <a:gd name="connsiteX19" fmla="*/ 480447 w 2689885"/>
              <a:gd name="connsiteY19" fmla="*/ 867913 h 3232609"/>
              <a:gd name="connsiteX20" fmla="*/ 139485 w 2689885"/>
              <a:gd name="connsiteY20" fmla="*/ 635439 h 3232609"/>
              <a:gd name="connsiteX21" fmla="*/ 588935 w 2689885"/>
              <a:gd name="connsiteY21" fmla="*/ 650937 h 3232609"/>
              <a:gd name="connsiteX0" fmla="*/ 588935 w 2689871"/>
              <a:gd name="connsiteY0" fmla="*/ 650937 h 3488211"/>
              <a:gd name="connsiteX1" fmla="*/ 588935 w 2689871"/>
              <a:gd name="connsiteY1" fmla="*/ 8 h 3488211"/>
              <a:gd name="connsiteX2" fmla="*/ 805912 w 2689871"/>
              <a:gd name="connsiteY2" fmla="*/ 635439 h 3488211"/>
              <a:gd name="connsiteX3" fmla="*/ 1208868 w 2689871"/>
              <a:gd name="connsiteY3" fmla="*/ 232483 h 3488211"/>
              <a:gd name="connsiteX4" fmla="*/ 1100379 w 2689871"/>
              <a:gd name="connsiteY4" fmla="*/ 883412 h 3488211"/>
              <a:gd name="connsiteX5" fmla="*/ 1720312 w 2689871"/>
              <a:gd name="connsiteY5" fmla="*/ 1193378 h 3488211"/>
              <a:gd name="connsiteX6" fmla="*/ 976393 w 2689871"/>
              <a:gd name="connsiteY6" fmla="*/ 1100388 h 3488211"/>
              <a:gd name="connsiteX7" fmla="*/ 960895 w 2689871"/>
              <a:gd name="connsiteY7" fmla="*/ 1317364 h 3488211"/>
              <a:gd name="connsiteX8" fmla="*/ 1890793 w 2689871"/>
              <a:gd name="connsiteY8" fmla="*/ 1983791 h 3488211"/>
              <a:gd name="connsiteX9" fmla="*/ 2309247 w 2689871"/>
              <a:gd name="connsiteY9" fmla="*/ 2906514 h 3488211"/>
              <a:gd name="connsiteX10" fmla="*/ 2689674 w 2689871"/>
              <a:gd name="connsiteY10" fmla="*/ 2993621 h 3488211"/>
              <a:gd name="connsiteX11" fmla="*/ 2359186 w 2689871"/>
              <a:gd name="connsiteY11" fmla="*/ 3154057 h 3488211"/>
              <a:gd name="connsiteX12" fmla="*/ 2202338 w 2689871"/>
              <a:gd name="connsiteY12" fmla="*/ 3479091 h 3488211"/>
              <a:gd name="connsiteX13" fmla="*/ 1968285 w 2689871"/>
              <a:gd name="connsiteY13" fmla="*/ 2758707 h 3488211"/>
              <a:gd name="connsiteX14" fmla="*/ 1596325 w 2689871"/>
              <a:gd name="connsiteY14" fmla="*/ 2138774 h 3488211"/>
              <a:gd name="connsiteX15" fmla="*/ 728420 w 2689871"/>
              <a:gd name="connsiteY15" fmla="*/ 1301866 h 3488211"/>
              <a:gd name="connsiteX16" fmla="*/ 464949 w 2689871"/>
              <a:gd name="connsiteY16" fmla="*/ 1518842 h 3488211"/>
              <a:gd name="connsiteX17" fmla="*/ 480447 w 2689871"/>
              <a:gd name="connsiteY17" fmla="*/ 1069391 h 3488211"/>
              <a:gd name="connsiteX18" fmla="*/ 0 w 2689871"/>
              <a:gd name="connsiteY18" fmla="*/ 1053893 h 3488211"/>
              <a:gd name="connsiteX19" fmla="*/ 480447 w 2689871"/>
              <a:gd name="connsiteY19" fmla="*/ 867913 h 3488211"/>
              <a:gd name="connsiteX20" fmla="*/ 139485 w 2689871"/>
              <a:gd name="connsiteY20" fmla="*/ 635439 h 3488211"/>
              <a:gd name="connsiteX21" fmla="*/ 588935 w 2689871"/>
              <a:gd name="connsiteY21" fmla="*/ 650937 h 3488211"/>
              <a:gd name="connsiteX0" fmla="*/ 588935 w 2689871"/>
              <a:gd name="connsiteY0" fmla="*/ 650937 h 3479516"/>
              <a:gd name="connsiteX1" fmla="*/ 588935 w 2689871"/>
              <a:gd name="connsiteY1" fmla="*/ 8 h 3479516"/>
              <a:gd name="connsiteX2" fmla="*/ 805912 w 2689871"/>
              <a:gd name="connsiteY2" fmla="*/ 635439 h 3479516"/>
              <a:gd name="connsiteX3" fmla="*/ 1208868 w 2689871"/>
              <a:gd name="connsiteY3" fmla="*/ 232483 h 3479516"/>
              <a:gd name="connsiteX4" fmla="*/ 1100379 w 2689871"/>
              <a:gd name="connsiteY4" fmla="*/ 883412 h 3479516"/>
              <a:gd name="connsiteX5" fmla="*/ 1720312 w 2689871"/>
              <a:gd name="connsiteY5" fmla="*/ 1193378 h 3479516"/>
              <a:gd name="connsiteX6" fmla="*/ 976393 w 2689871"/>
              <a:gd name="connsiteY6" fmla="*/ 1100388 h 3479516"/>
              <a:gd name="connsiteX7" fmla="*/ 960895 w 2689871"/>
              <a:gd name="connsiteY7" fmla="*/ 1317364 h 3479516"/>
              <a:gd name="connsiteX8" fmla="*/ 1890793 w 2689871"/>
              <a:gd name="connsiteY8" fmla="*/ 1983791 h 3479516"/>
              <a:gd name="connsiteX9" fmla="*/ 2309247 w 2689871"/>
              <a:gd name="connsiteY9" fmla="*/ 2906514 h 3479516"/>
              <a:gd name="connsiteX10" fmla="*/ 2689674 w 2689871"/>
              <a:gd name="connsiteY10" fmla="*/ 2993621 h 3479516"/>
              <a:gd name="connsiteX11" fmla="*/ 2359186 w 2689871"/>
              <a:gd name="connsiteY11" fmla="*/ 3154057 h 3479516"/>
              <a:gd name="connsiteX12" fmla="*/ 2202338 w 2689871"/>
              <a:gd name="connsiteY12" fmla="*/ 3479091 h 3479516"/>
              <a:gd name="connsiteX13" fmla="*/ 2120685 w 2689871"/>
              <a:gd name="connsiteY13" fmla="*/ 3080440 h 3479516"/>
              <a:gd name="connsiteX14" fmla="*/ 1596325 w 2689871"/>
              <a:gd name="connsiteY14" fmla="*/ 2138774 h 3479516"/>
              <a:gd name="connsiteX15" fmla="*/ 728420 w 2689871"/>
              <a:gd name="connsiteY15" fmla="*/ 1301866 h 3479516"/>
              <a:gd name="connsiteX16" fmla="*/ 464949 w 2689871"/>
              <a:gd name="connsiteY16" fmla="*/ 1518842 h 3479516"/>
              <a:gd name="connsiteX17" fmla="*/ 480447 w 2689871"/>
              <a:gd name="connsiteY17" fmla="*/ 1069391 h 3479516"/>
              <a:gd name="connsiteX18" fmla="*/ 0 w 2689871"/>
              <a:gd name="connsiteY18" fmla="*/ 1053893 h 3479516"/>
              <a:gd name="connsiteX19" fmla="*/ 480447 w 2689871"/>
              <a:gd name="connsiteY19" fmla="*/ 867913 h 3479516"/>
              <a:gd name="connsiteX20" fmla="*/ 139485 w 2689871"/>
              <a:gd name="connsiteY20" fmla="*/ 635439 h 3479516"/>
              <a:gd name="connsiteX21" fmla="*/ 588935 w 2689871"/>
              <a:gd name="connsiteY21" fmla="*/ 650937 h 3479516"/>
              <a:gd name="connsiteX0" fmla="*/ 588935 w 2689871"/>
              <a:gd name="connsiteY0" fmla="*/ 650937 h 3482771"/>
              <a:gd name="connsiteX1" fmla="*/ 588935 w 2689871"/>
              <a:gd name="connsiteY1" fmla="*/ 8 h 3482771"/>
              <a:gd name="connsiteX2" fmla="*/ 805912 w 2689871"/>
              <a:gd name="connsiteY2" fmla="*/ 635439 h 3482771"/>
              <a:gd name="connsiteX3" fmla="*/ 1208868 w 2689871"/>
              <a:gd name="connsiteY3" fmla="*/ 232483 h 3482771"/>
              <a:gd name="connsiteX4" fmla="*/ 1100379 w 2689871"/>
              <a:gd name="connsiteY4" fmla="*/ 883412 h 3482771"/>
              <a:gd name="connsiteX5" fmla="*/ 1720312 w 2689871"/>
              <a:gd name="connsiteY5" fmla="*/ 1193378 h 3482771"/>
              <a:gd name="connsiteX6" fmla="*/ 976393 w 2689871"/>
              <a:gd name="connsiteY6" fmla="*/ 1100388 h 3482771"/>
              <a:gd name="connsiteX7" fmla="*/ 960895 w 2689871"/>
              <a:gd name="connsiteY7" fmla="*/ 1317364 h 3482771"/>
              <a:gd name="connsiteX8" fmla="*/ 1890793 w 2689871"/>
              <a:gd name="connsiteY8" fmla="*/ 1983791 h 3482771"/>
              <a:gd name="connsiteX9" fmla="*/ 2309247 w 2689871"/>
              <a:gd name="connsiteY9" fmla="*/ 2906514 h 3482771"/>
              <a:gd name="connsiteX10" fmla="*/ 2689674 w 2689871"/>
              <a:gd name="connsiteY10" fmla="*/ 2993621 h 3482771"/>
              <a:gd name="connsiteX11" fmla="*/ 2359186 w 2689871"/>
              <a:gd name="connsiteY11" fmla="*/ 3154057 h 3482771"/>
              <a:gd name="connsiteX12" fmla="*/ 2202338 w 2689871"/>
              <a:gd name="connsiteY12" fmla="*/ 3479091 h 3482771"/>
              <a:gd name="connsiteX13" fmla="*/ 2002151 w 2689871"/>
              <a:gd name="connsiteY13" fmla="*/ 2919574 h 3482771"/>
              <a:gd name="connsiteX14" fmla="*/ 1596325 w 2689871"/>
              <a:gd name="connsiteY14" fmla="*/ 2138774 h 3482771"/>
              <a:gd name="connsiteX15" fmla="*/ 728420 w 2689871"/>
              <a:gd name="connsiteY15" fmla="*/ 1301866 h 3482771"/>
              <a:gd name="connsiteX16" fmla="*/ 464949 w 2689871"/>
              <a:gd name="connsiteY16" fmla="*/ 1518842 h 3482771"/>
              <a:gd name="connsiteX17" fmla="*/ 480447 w 2689871"/>
              <a:gd name="connsiteY17" fmla="*/ 1069391 h 3482771"/>
              <a:gd name="connsiteX18" fmla="*/ 0 w 2689871"/>
              <a:gd name="connsiteY18" fmla="*/ 1053893 h 3482771"/>
              <a:gd name="connsiteX19" fmla="*/ 480447 w 2689871"/>
              <a:gd name="connsiteY19" fmla="*/ 867913 h 3482771"/>
              <a:gd name="connsiteX20" fmla="*/ 139485 w 2689871"/>
              <a:gd name="connsiteY20" fmla="*/ 635439 h 3482771"/>
              <a:gd name="connsiteX21" fmla="*/ 588935 w 2689871"/>
              <a:gd name="connsiteY21" fmla="*/ 650937 h 3482771"/>
              <a:gd name="connsiteX0" fmla="*/ 588935 w 2689674"/>
              <a:gd name="connsiteY0" fmla="*/ 650937 h 3483889"/>
              <a:gd name="connsiteX1" fmla="*/ 588935 w 2689674"/>
              <a:gd name="connsiteY1" fmla="*/ 8 h 3483889"/>
              <a:gd name="connsiteX2" fmla="*/ 805912 w 2689674"/>
              <a:gd name="connsiteY2" fmla="*/ 635439 h 3483889"/>
              <a:gd name="connsiteX3" fmla="*/ 1208868 w 2689674"/>
              <a:gd name="connsiteY3" fmla="*/ 232483 h 3483889"/>
              <a:gd name="connsiteX4" fmla="*/ 1100379 w 2689674"/>
              <a:gd name="connsiteY4" fmla="*/ 883412 h 3483889"/>
              <a:gd name="connsiteX5" fmla="*/ 1720312 w 2689674"/>
              <a:gd name="connsiteY5" fmla="*/ 1193378 h 3483889"/>
              <a:gd name="connsiteX6" fmla="*/ 976393 w 2689674"/>
              <a:gd name="connsiteY6" fmla="*/ 1100388 h 3483889"/>
              <a:gd name="connsiteX7" fmla="*/ 960895 w 2689674"/>
              <a:gd name="connsiteY7" fmla="*/ 1317364 h 3483889"/>
              <a:gd name="connsiteX8" fmla="*/ 1890793 w 2689674"/>
              <a:gd name="connsiteY8" fmla="*/ 1983791 h 3483889"/>
              <a:gd name="connsiteX9" fmla="*/ 2309247 w 2689674"/>
              <a:gd name="connsiteY9" fmla="*/ 2906514 h 3483889"/>
              <a:gd name="connsiteX10" fmla="*/ 2689674 w 2689674"/>
              <a:gd name="connsiteY10" fmla="*/ 2993621 h 3483889"/>
              <a:gd name="connsiteX11" fmla="*/ 2308386 w 2689674"/>
              <a:gd name="connsiteY11" fmla="*/ 3179457 h 3483889"/>
              <a:gd name="connsiteX12" fmla="*/ 2202338 w 2689674"/>
              <a:gd name="connsiteY12" fmla="*/ 3479091 h 3483889"/>
              <a:gd name="connsiteX13" fmla="*/ 2002151 w 2689674"/>
              <a:gd name="connsiteY13" fmla="*/ 2919574 h 3483889"/>
              <a:gd name="connsiteX14" fmla="*/ 1596325 w 2689674"/>
              <a:gd name="connsiteY14" fmla="*/ 2138774 h 3483889"/>
              <a:gd name="connsiteX15" fmla="*/ 728420 w 2689674"/>
              <a:gd name="connsiteY15" fmla="*/ 1301866 h 3483889"/>
              <a:gd name="connsiteX16" fmla="*/ 464949 w 2689674"/>
              <a:gd name="connsiteY16" fmla="*/ 1518842 h 3483889"/>
              <a:gd name="connsiteX17" fmla="*/ 480447 w 2689674"/>
              <a:gd name="connsiteY17" fmla="*/ 1069391 h 3483889"/>
              <a:gd name="connsiteX18" fmla="*/ 0 w 2689674"/>
              <a:gd name="connsiteY18" fmla="*/ 1053893 h 3483889"/>
              <a:gd name="connsiteX19" fmla="*/ 480447 w 2689674"/>
              <a:gd name="connsiteY19" fmla="*/ 867913 h 3483889"/>
              <a:gd name="connsiteX20" fmla="*/ 139485 w 2689674"/>
              <a:gd name="connsiteY20" fmla="*/ 635439 h 3483889"/>
              <a:gd name="connsiteX21" fmla="*/ 588935 w 2689674"/>
              <a:gd name="connsiteY21" fmla="*/ 650937 h 3483889"/>
              <a:gd name="connsiteX0" fmla="*/ 588935 w 2689674"/>
              <a:gd name="connsiteY0" fmla="*/ 650937 h 3483889"/>
              <a:gd name="connsiteX1" fmla="*/ 588935 w 2689674"/>
              <a:gd name="connsiteY1" fmla="*/ 8 h 3483889"/>
              <a:gd name="connsiteX2" fmla="*/ 805912 w 2689674"/>
              <a:gd name="connsiteY2" fmla="*/ 635439 h 3483889"/>
              <a:gd name="connsiteX3" fmla="*/ 1208868 w 2689674"/>
              <a:gd name="connsiteY3" fmla="*/ 232483 h 3483889"/>
              <a:gd name="connsiteX4" fmla="*/ 1100379 w 2689674"/>
              <a:gd name="connsiteY4" fmla="*/ 883412 h 3483889"/>
              <a:gd name="connsiteX5" fmla="*/ 1720312 w 2689674"/>
              <a:gd name="connsiteY5" fmla="*/ 1193378 h 3483889"/>
              <a:gd name="connsiteX6" fmla="*/ 976393 w 2689674"/>
              <a:gd name="connsiteY6" fmla="*/ 1100388 h 3483889"/>
              <a:gd name="connsiteX7" fmla="*/ 960895 w 2689674"/>
              <a:gd name="connsiteY7" fmla="*/ 1317364 h 3483889"/>
              <a:gd name="connsiteX8" fmla="*/ 1890793 w 2689674"/>
              <a:gd name="connsiteY8" fmla="*/ 1983791 h 3483889"/>
              <a:gd name="connsiteX9" fmla="*/ 2309247 w 2689674"/>
              <a:gd name="connsiteY9" fmla="*/ 2855714 h 3483889"/>
              <a:gd name="connsiteX10" fmla="*/ 2689674 w 2689674"/>
              <a:gd name="connsiteY10" fmla="*/ 2993621 h 3483889"/>
              <a:gd name="connsiteX11" fmla="*/ 2308386 w 2689674"/>
              <a:gd name="connsiteY11" fmla="*/ 3179457 h 3483889"/>
              <a:gd name="connsiteX12" fmla="*/ 2202338 w 2689674"/>
              <a:gd name="connsiteY12" fmla="*/ 3479091 h 3483889"/>
              <a:gd name="connsiteX13" fmla="*/ 2002151 w 2689674"/>
              <a:gd name="connsiteY13" fmla="*/ 2919574 h 3483889"/>
              <a:gd name="connsiteX14" fmla="*/ 1596325 w 2689674"/>
              <a:gd name="connsiteY14" fmla="*/ 2138774 h 3483889"/>
              <a:gd name="connsiteX15" fmla="*/ 728420 w 2689674"/>
              <a:gd name="connsiteY15" fmla="*/ 1301866 h 3483889"/>
              <a:gd name="connsiteX16" fmla="*/ 464949 w 2689674"/>
              <a:gd name="connsiteY16" fmla="*/ 1518842 h 3483889"/>
              <a:gd name="connsiteX17" fmla="*/ 480447 w 2689674"/>
              <a:gd name="connsiteY17" fmla="*/ 1069391 h 3483889"/>
              <a:gd name="connsiteX18" fmla="*/ 0 w 2689674"/>
              <a:gd name="connsiteY18" fmla="*/ 1053893 h 3483889"/>
              <a:gd name="connsiteX19" fmla="*/ 480447 w 2689674"/>
              <a:gd name="connsiteY19" fmla="*/ 867913 h 3483889"/>
              <a:gd name="connsiteX20" fmla="*/ 139485 w 2689674"/>
              <a:gd name="connsiteY20" fmla="*/ 635439 h 3483889"/>
              <a:gd name="connsiteX21" fmla="*/ 588935 w 2689674"/>
              <a:gd name="connsiteY21" fmla="*/ 650937 h 3483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689674" h="3483889">
                <a:moveTo>
                  <a:pt x="588935" y="650937"/>
                </a:moveTo>
                <a:cubicBezTo>
                  <a:pt x="663843" y="545032"/>
                  <a:pt x="552772" y="2591"/>
                  <a:pt x="588935" y="8"/>
                </a:cubicBezTo>
                <a:cubicBezTo>
                  <a:pt x="625098" y="-2575"/>
                  <a:pt x="702590" y="596693"/>
                  <a:pt x="805912" y="635439"/>
                </a:cubicBezTo>
                <a:cubicBezTo>
                  <a:pt x="909234" y="674185"/>
                  <a:pt x="1159790" y="191154"/>
                  <a:pt x="1208868" y="232483"/>
                </a:cubicBezTo>
                <a:cubicBezTo>
                  <a:pt x="1257946" y="273812"/>
                  <a:pt x="1015138" y="723263"/>
                  <a:pt x="1100379" y="883412"/>
                </a:cubicBezTo>
                <a:cubicBezTo>
                  <a:pt x="1185620" y="1043561"/>
                  <a:pt x="1740976" y="1157215"/>
                  <a:pt x="1720312" y="1193378"/>
                </a:cubicBezTo>
                <a:cubicBezTo>
                  <a:pt x="1699648" y="1229541"/>
                  <a:pt x="1102962" y="1079724"/>
                  <a:pt x="976393" y="1100388"/>
                </a:cubicBezTo>
                <a:cubicBezTo>
                  <a:pt x="849824" y="1121052"/>
                  <a:pt x="808495" y="1170130"/>
                  <a:pt x="960895" y="1317364"/>
                </a:cubicBezTo>
                <a:cubicBezTo>
                  <a:pt x="1113295" y="1464598"/>
                  <a:pt x="1666068" y="1727399"/>
                  <a:pt x="1890793" y="1983791"/>
                </a:cubicBezTo>
                <a:cubicBezTo>
                  <a:pt x="2115518" y="2240183"/>
                  <a:pt x="2176100" y="2687409"/>
                  <a:pt x="2309247" y="2855714"/>
                </a:cubicBezTo>
                <a:cubicBezTo>
                  <a:pt x="2442394" y="3024019"/>
                  <a:pt x="2689817" y="2939664"/>
                  <a:pt x="2689674" y="2993621"/>
                </a:cubicBezTo>
                <a:cubicBezTo>
                  <a:pt x="2689531" y="3047578"/>
                  <a:pt x="2389609" y="3098545"/>
                  <a:pt x="2308386" y="3179457"/>
                </a:cubicBezTo>
                <a:cubicBezTo>
                  <a:pt x="2227163" y="3260369"/>
                  <a:pt x="2253377" y="3522405"/>
                  <a:pt x="2202338" y="3479091"/>
                </a:cubicBezTo>
                <a:cubicBezTo>
                  <a:pt x="2151299" y="3435777"/>
                  <a:pt x="2103153" y="3142960"/>
                  <a:pt x="2002151" y="2919574"/>
                </a:cubicBezTo>
                <a:cubicBezTo>
                  <a:pt x="1901149" y="2696188"/>
                  <a:pt x="1808613" y="2408392"/>
                  <a:pt x="1596325" y="2138774"/>
                </a:cubicBezTo>
                <a:cubicBezTo>
                  <a:pt x="1384037" y="1869156"/>
                  <a:pt x="916983" y="1405188"/>
                  <a:pt x="728420" y="1301866"/>
                </a:cubicBezTo>
                <a:cubicBezTo>
                  <a:pt x="539857" y="1198544"/>
                  <a:pt x="506278" y="1557588"/>
                  <a:pt x="464949" y="1518842"/>
                </a:cubicBezTo>
                <a:cubicBezTo>
                  <a:pt x="423620" y="1480096"/>
                  <a:pt x="557938" y="1146882"/>
                  <a:pt x="480447" y="1069391"/>
                </a:cubicBezTo>
                <a:cubicBezTo>
                  <a:pt x="402956" y="991900"/>
                  <a:pt x="0" y="1087473"/>
                  <a:pt x="0" y="1053893"/>
                </a:cubicBezTo>
                <a:cubicBezTo>
                  <a:pt x="0" y="1020313"/>
                  <a:pt x="457200" y="937655"/>
                  <a:pt x="480447" y="867913"/>
                </a:cubicBezTo>
                <a:cubicBezTo>
                  <a:pt x="503694" y="798171"/>
                  <a:pt x="121404" y="666435"/>
                  <a:pt x="139485" y="635439"/>
                </a:cubicBezTo>
                <a:cubicBezTo>
                  <a:pt x="157566" y="604443"/>
                  <a:pt x="514027" y="756842"/>
                  <a:pt x="588935" y="650937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close up of an animal&#10;&#10;Description automatically generated">
            <a:extLst>
              <a:ext uri="{FF2B5EF4-FFF2-40B4-BE49-F238E27FC236}">
                <a16:creationId xmlns:a16="http://schemas.microsoft.com/office/drawing/2014/main" id="{38B77F17-564F-AD45-B482-8AF271C3B7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163254" y="3667699"/>
            <a:ext cx="494356" cy="309717"/>
          </a:xfrm>
          <a:prstGeom prst="rect">
            <a:avLst/>
          </a:prstGeom>
        </p:spPr>
      </p:pic>
      <p:pic>
        <p:nvPicPr>
          <p:cNvPr id="17" name="Picture 16" descr="A close up of an animal&#10;&#10;Description automatically generated">
            <a:extLst>
              <a:ext uri="{FF2B5EF4-FFF2-40B4-BE49-F238E27FC236}">
                <a16:creationId xmlns:a16="http://schemas.microsoft.com/office/drawing/2014/main" id="{9E660A71-E1A1-F046-93EC-C6D1104BF5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700866" y="3667699"/>
            <a:ext cx="494356" cy="309717"/>
          </a:xfrm>
          <a:prstGeom prst="rect">
            <a:avLst/>
          </a:prstGeom>
        </p:spPr>
      </p:pic>
      <p:pic>
        <p:nvPicPr>
          <p:cNvPr id="18" name="Picture 17" descr="A close up of an animal&#10;&#10;Description automatically generated">
            <a:extLst>
              <a:ext uri="{FF2B5EF4-FFF2-40B4-BE49-F238E27FC236}">
                <a16:creationId xmlns:a16="http://schemas.microsoft.com/office/drawing/2014/main" id="{3DAF6985-52BC-6548-B216-D6F7652431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823819" y="4267764"/>
            <a:ext cx="494356" cy="309717"/>
          </a:xfrm>
          <a:prstGeom prst="rect">
            <a:avLst/>
          </a:prstGeom>
        </p:spPr>
      </p:pic>
      <p:pic>
        <p:nvPicPr>
          <p:cNvPr id="19" name="Picture 18" descr="A close up of an animal&#10;&#10;Description automatically generated">
            <a:extLst>
              <a:ext uri="{FF2B5EF4-FFF2-40B4-BE49-F238E27FC236}">
                <a16:creationId xmlns:a16="http://schemas.microsoft.com/office/drawing/2014/main" id="{8C01808D-0E17-7245-9538-F6047C9EED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236434" y="4364722"/>
            <a:ext cx="494356" cy="30971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6631B0C-1226-954F-9C9A-AD4D03D6D3D6}"/>
              </a:ext>
            </a:extLst>
          </p:cNvPr>
          <p:cNvSpPr txBox="1"/>
          <p:nvPr/>
        </p:nvSpPr>
        <p:spPr>
          <a:xfrm>
            <a:off x="495152" y="1943408"/>
            <a:ext cx="8153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Biology is heterogenous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between different cell types.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7778822-3DF8-6E4C-B587-C6B32D10F5DD}"/>
              </a:ext>
            </a:extLst>
          </p:cNvPr>
          <p:cNvSpPr/>
          <p:nvPr/>
        </p:nvSpPr>
        <p:spPr>
          <a:xfrm>
            <a:off x="1932039" y="3200400"/>
            <a:ext cx="250722" cy="33921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7DEDC30-BE87-D049-B7A7-34FC9E6D86F8}"/>
              </a:ext>
            </a:extLst>
          </p:cNvPr>
          <p:cNvSpPr/>
          <p:nvPr/>
        </p:nvSpPr>
        <p:spPr>
          <a:xfrm rot="461420">
            <a:off x="6473459" y="3977417"/>
            <a:ext cx="850630" cy="542164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522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59A99-79AB-824D-9566-1FB16D76C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Fluorescent RNA tools allow us to see our favorite RNA in live cells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DB15B8-EA99-FD46-AF30-B01066795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96C9C38-B39B-2F48-BB7B-B9C70BD1C4AB}"/>
              </a:ext>
            </a:extLst>
          </p:cNvPr>
          <p:cNvSpPr/>
          <p:nvPr/>
        </p:nvSpPr>
        <p:spPr>
          <a:xfrm rot="7612977">
            <a:off x="5171131" y="3375484"/>
            <a:ext cx="2855377" cy="2925369"/>
          </a:xfrm>
          <a:custGeom>
            <a:avLst/>
            <a:gdLst>
              <a:gd name="connsiteX0" fmla="*/ 218530 w 2855377"/>
              <a:gd name="connsiteY0" fmla="*/ 1206519 h 2925369"/>
              <a:gd name="connsiteX1" fmla="*/ 977947 w 2855377"/>
              <a:gd name="connsiteY1" fmla="*/ 1686967 h 2925369"/>
              <a:gd name="connsiteX2" fmla="*/ 1628876 w 2855377"/>
              <a:gd name="connsiteY2" fmla="*/ 2849340 h 2925369"/>
              <a:gd name="connsiteX3" fmla="*/ 1969838 w 2855377"/>
              <a:gd name="connsiteY3" fmla="*/ 2492879 h 2925369"/>
              <a:gd name="connsiteX4" fmla="*/ 2822245 w 2855377"/>
              <a:gd name="connsiteY4" fmla="*/ 2802845 h 2925369"/>
              <a:gd name="connsiteX5" fmla="*/ 698977 w 2855377"/>
              <a:gd name="connsiteY5" fmla="*/ 75143 h 2925369"/>
              <a:gd name="connsiteX6" fmla="*/ 327018 w 2855377"/>
              <a:gd name="connsiteY6" fmla="*/ 772567 h 2925369"/>
              <a:gd name="connsiteX7" fmla="*/ 1554 w 2855377"/>
              <a:gd name="connsiteY7" fmla="*/ 850058 h 2925369"/>
              <a:gd name="connsiteX8" fmla="*/ 218530 w 2855377"/>
              <a:gd name="connsiteY8" fmla="*/ 1206519 h 2925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855377" h="2925369">
                <a:moveTo>
                  <a:pt x="218530" y="1206519"/>
                </a:moveTo>
                <a:cubicBezTo>
                  <a:pt x="381262" y="1346004"/>
                  <a:pt x="742889" y="1413163"/>
                  <a:pt x="977947" y="1686967"/>
                </a:cubicBezTo>
                <a:cubicBezTo>
                  <a:pt x="1213005" y="1960771"/>
                  <a:pt x="1463561" y="2715021"/>
                  <a:pt x="1628876" y="2849340"/>
                </a:cubicBezTo>
                <a:cubicBezTo>
                  <a:pt x="1794191" y="2983659"/>
                  <a:pt x="1770943" y="2500628"/>
                  <a:pt x="1969838" y="2492879"/>
                </a:cubicBezTo>
                <a:cubicBezTo>
                  <a:pt x="2168733" y="2485130"/>
                  <a:pt x="3034055" y="3205801"/>
                  <a:pt x="2822245" y="2802845"/>
                </a:cubicBezTo>
                <a:cubicBezTo>
                  <a:pt x="2610435" y="2399889"/>
                  <a:pt x="1114848" y="413523"/>
                  <a:pt x="698977" y="75143"/>
                </a:cubicBezTo>
                <a:cubicBezTo>
                  <a:pt x="283106" y="-263237"/>
                  <a:pt x="443255" y="643414"/>
                  <a:pt x="327018" y="772567"/>
                </a:cubicBezTo>
                <a:cubicBezTo>
                  <a:pt x="210781" y="901720"/>
                  <a:pt x="14469" y="780316"/>
                  <a:pt x="1554" y="850058"/>
                </a:cubicBezTo>
                <a:cubicBezTo>
                  <a:pt x="-11361" y="919800"/>
                  <a:pt x="55798" y="1067034"/>
                  <a:pt x="218530" y="1206519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close up of an animal&#10;&#10;Description automatically generated">
            <a:extLst>
              <a:ext uri="{FF2B5EF4-FFF2-40B4-BE49-F238E27FC236}">
                <a16:creationId xmlns:a16="http://schemas.microsoft.com/office/drawing/2014/main" id="{38B77F17-564F-AD45-B482-8AF271C3B7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163253" y="4175690"/>
            <a:ext cx="494356" cy="309717"/>
          </a:xfrm>
          <a:prstGeom prst="rect">
            <a:avLst/>
          </a:prstGeom>
        </p:spPr>
      </p:pic>
      <p:pic>
        <p:nvPicPr>
          <p:cNvPr id="17" name="Picture 16" descr="A close up of an animal&#10;&#10;Description automatically generated">
            <a:extLst>
              <a:ext uri="{FF2B5EF4-FFF2-40B4-BE49-F238E27FC236}">
                <a16:creationId xmlns:a16="http://schemas.microsoft.com/office/drawing/2014/main" id="{9E660A71-E1A1-F046-93EC-C6D1104BF5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700865" y="4175690"/>
            <a:ext cx="494356" cy="309717"/>
          </a:xfrm>
          <a:prstGeom prst="rect">
            <a:avLst/>
          </a:prstGeom>
        </p:spPr>
      </p:pic>
      <p:pic>
        <p:nvPicPr>
          <p:cNvPr id="18" name="Picture 17" descr="A close up of an animal&#10;&#10;Description automatically generated">
            <a:extLst>
              <a:ext uri="{FF2B5EF4-FFF2-40B4-BE49-F238E27FC236}">
                <a16:creationId xmlns:a16="http://schemas.microsoft.com/office/drawing/2014/main" id="{3DAF6985-52BC-6548-B216-D6F7652431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823818" y="4775755"/>
            <a:ext cx="494356" cy="309717"/>
          </a:xfrm>
          <a:prstGeom prst="rect">
            <a:avLst/>
          </a:prstGeom>
        </p:spPr>
      </p:pic>
      <p:pic>
        <p:nvPicPr>
          <p:cNvPr id="19" name="Picture 18" descr="A close up of an animal&#10;&#10;Description automatically generated">
            <a:extLst>
              <a:ext uri="{FF2B5EF4-FFF2-40B4-BE49-F238E27FC236}">
                <a16:creationId xmlns:a16="http://schemas.microsoft.com/office/drawing/2014/main" id="{8C01808D-0E17-7245-9538-F6047C9EED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236433" y="4872713"/>
            <a:ext cx="494356" cy="30971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6631B0C-1226-954F-9C9A-AD4D03D6D3D6}"/>
              </a:ext>
            </a:extLst>
          </p:cNvPr>
          <p:cNvSpPr txBox="1"/>
          <p:nvPr/>
        </p:nvSpPr>
        <p:spPr>
          <a:xfrm>
            <a:off x="495152" y="1943408"/>
            <a:ext cx="8153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Biology is heterogenous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between cells of the same type.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7DEDC30-BE87-D049-B7A7-34FC9E6D86F8}"/>
              </a:ext>
            </a:extLst>
          </p:cNvPr>
          <p:cNvSpPr/>
          <p:nvPr/>
        </p:nvSpPr>
        <p:spPr>
          <a:xfrm rot="461420">
            <a:off x="6473458" y="4485408"/>
            <a:ext cx="850630" cy="542164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B2F15F3-0614-D14B-9E59-670239029A33}"/>
              </a:ext>
            </a:extLst>
          </p:cNvPr>
          <p:cNvGrpSpPr/>
          <p:nvPr/>
        </p:nvGrpSpPr>
        <p:grpSpPr>
          <a:xfrm>
            <a:off x="1315613" y="2123114"/>
            <a:ext cx="2925369" cy="2855377"/>
            <a:chOff x="3324747" y="1653793"/>
            <a:chExt cx="2925369" cy="2855377"/>
          </a:xfrm>
          <a:solidFill>
            <a:schemeClr val="bg2">
              <a:lumMod val="75000"/>
            </a:schemeClr>
          </a:solidFill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433E198-EC1B-3D4D-9123-D5274834DD88}"/>
                </a:ext>
              </a:extLst>
            </p:cNvPr>
            <p:cNvSpPr/>
            <p:nvPr/>
          </p:nvSpPr>
          <p:spPr>
            <a:xfrm rot="7612977">
              <a:off x="3359743" y="1618797"/>
              <a:ext cx="2855377" cy="2925369"/>
            </a:xfrm>
            <a:custGeom>
              <a:avLst/>
              <a:gdLst>
                <a:gd name="connsiteX0" fmla="*/ 218530 w 2855377"/>
                <a:gd name="connsiteY0" fmla="*/ 1206519 h 2925369"/>
                <a:gd name="connsiteX1" fmla="*/ 977947 w 2855377"/>
                <a:gd name="connsiteY1" fmla="*/ 1686967 h 2925369"/>
                <a:gd name="connsiteX2" fmla="*/ 1628876 w 2855377"/>
                <a:gd name="connsiteY2" fmla="*/ 2849340 h 2925369"/>
                <a:gd name="connsiteX3" fmla="*/ 1969838 w 2855377"/>
                <a:gd name="connsiteY3" fmla="*/ 2492879 h 2925369"/>
                <a:gd name="connsiteX4" fmla="*/ 2822245 w 2855377"/>
                <a:gd name="connsiteY4" fmla="*/ 2802845 h 2925369"/>
                <a:gd name="connsiteX5" fmla="*/ 698977 w 2855377"/>
                <a:gd name="connsiteY5" fmla="*/ 75143 h 2925369"/>
                <a:gd name="connsiteX6" fmla="*/ 327018 w 2855377"/>
                <a:gd name="connsiteY6" fmla="*/ 772567 h 2925369"/>
                <a:gd name="connsiteX7" fmla="*/ 1554 w 2855377"/>
                <a:gd name="connsiteY7" fmla="*/ 850058 h 2925369"/>
                <a:gd name="connsiteX8" fmla="*/ 218530 w 2855377"/>
                <a:gd name="connsiteY8" fmla="*/ 1206519 h 2925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55377" h="2925369">
                  <a:moveTo>
                    <a:pt x="218530" y="1206519"/>
                  </a:moveTo>
                  <a:cubicBezTo>
                    <a:pt x="381262" y="1346004"/>
                    <a:pt x="742889" y="1413163"/>
                    <a:pt x="977947" y="1686967"/>
                  </a:cubicBezTo>
                  <a:cubicBezTo>
                    <a:pt x="1213005" y="1960771"/>
                    <a:pt x="1463561" y="2715021"/>
                    <a:pt x="1628876" y="2849340"/>
                  </a:cubicBezTo>
                  <a:cubicBezTo>
                    <a:pt x="1794191" y="2983659"/>
                    <a:pt x="1770943" y="2500628"/>
                    <a:pt x="1969838" y="2492879"/>
                  </a:cubicBezTo>
                  <a:cubicBezTo>
                    <a:pt x="2168733" y="2485130"/>
                    <a:pt x="3034055" y="3205801"/>
                    <a:pt x="2822245" y="2802845"/>
                  </a:cubicBezTo>
                  <a:cubicBezTo>
                    <a:pt x="2610435" y="2399889"/>
                    <a:pt x="1114848" y="413523"/>
                    <a:pt x="698977" y="75143"/>
                  </a:cubicBezTo>
                  <a:cubicBezTo>
                    <a:pt x="283106" y="-263237"/>
                    <a:pt x="443255" y="643414"/>
                    <a:pt x="327018" y="772567"/>
                  </a:cubicBezTo>
                  <a:cubicBezTo>
                    <a:pt x="210781" y="901720"/>
                    <a:pt x="14469" y="780316"/>
                    <a:pt x="1554" y="850058"/>
                  </a:cubicBezTo>
                  <a:cubicBezTo>
                    <a:pt x="-11361" y="919800"/>
                    <a:pt x="55798" y="1067034"/>
                    <a:pt x="218530" y="1206519"/>
                  </a:cubicBezTo>
                  <a:close/>
                </a:path>
              </a:pathLst>
            </a:custGeom>
            <a:grpFill/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45FEB8A-F70F-6346-81F2-3C50FC1D0877}"/>
                </a:ext>
              </a:extLst>
            </p:cNvPr>
            <p:cNvSpPr/>
            <p:nvPr/>
          </p:nvSpPr>
          <p:spPr>
            <a:xfrm rot="461420">
              <a:off x="4662070" y="2728721"/>
              <a:ext cx="850630" cy="54216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6" name="Picture 15" descr="A close up of an animal&#10;&#10;Description automatically generated">
            <a:extLst>
              <a:ext uri="{FF2B5EF4-FFF2-40B4-BE49-F238E27FC236}">
                <a16:creationId xmlns:a16="http://schemas.microsoft.com/office/drawing/2014/main" id="{F3C0772C-B3FB-D544-945F-86F0FAED2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463191" y="2925007"/>
            <a:ext cx="494356" cy="309717"/>
          </a:xfrm>
          <a:prstGeom prst="rect">
            <a:avLst/>
          </a:prstGeom>
        </p:spPr>
      </p:pic>
      <p:pic>
        <p:nvPicPr>
          <p:cNvPr id="23" name="Picture 22" descr="A close up of an animal&#10;&#10;Description automatically generated">
            <a:extLst>
              <a:ext uri="{FF2B5EF4-FFF2-40B4-BE49-F238E27FC236}">
                <a16:creationId xmlns:a16="http://schemas.microsoft.com/office/drawing/2014/main" id="{F7CC70CC-BE17-BA41-8320-572A3E3A18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951777" y="3119283"/>
            <a:ext cx="494356" cy="309717"/>
          </a:xfrm>
          <a:prstGeom prst="rect">
            <a:avLst/>
          </a:prstGeom>
        </p:spPr>
      </p:pic>
      <p:pic>
        <p:nvPicPr>
          <p:cNvPr id="24" name="Picture 23" descr="A close up of an animal&#10;&#10;Description automatically generated">
            <a:extLst>
              <a:ext uri="{FF2B5EF4-FFF2-40B4-BE49-F238E27FC236}">
                <a16:creationId xmlns:a16="http://schemas.microsoft.com/office/drawing/2014/main" id="{0FF428A6-4131-F24F-A66E-6E5FC37DE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297985" y="3450147"/>
            <a:ext cx="494356" cy="309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143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59A99-79AB-824D-9566-1FB16D76C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Fluorescent RNA tools allow us to see our favorite RNA in live cells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DB15B8-EA99-FD46-AF30-B01066795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6631B0C-1226-954F-9C9A-AD4D03D6D3D6}"/>
              </a:ext>
            </a:extLst>
          </p:cNvPr>
          <p:cNvSpPr txBox="1"/>
          <p:nvPr/>
        </p:nvSpPr>
        <p:spPr>
          <a:xfrm>
            <a:off x="495152" y="1943408"/>
            <a:ext cx="81536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Biology is heterogenous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between molecules of the same type </a:t>
            </a:r>
          </a:p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the same cell.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B2F15F3-0614-D14B-9E59-670239029A33}"/>
              </a:ext>
            </a:extLst>
          </p:cNvPr>
          <p:cNvGrpSpPr/>
          <p:nvPr/>
        </p:nvGrpSpPr>
        <p:grpSpPr>
          <a:xfrm>
            <a:off x="1576030" y="1460091"/>
            <a:ext cx="6762408" cy="5760827"/>
            <a:chOff x="3324747" y="1653793"/>
            <a:chExt cx="2925369" cy="2855377"/>
          </a:xfrm>
          <a:solidFill>
            <a:schemeClr val="bg2">
              <a:lumMod val="75000"/>
            </a:schemeClr>
          </a:solidFill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433E198-EC1B-3D4D-9123-D5274834DD88}"/>
                </a:ext>
              </a:extLst>
            </p:cNvPr>
            <p:cNvSpPr/>
            <p:nvPr/>
          </p:nvSpPr>
          <p:spPr>
            <a:xfrm rot="7612977">
              <a:off x="3359743" y="1618797"/>
              <a:ext cx="2855377" cy="2925369"/>
            </a:xfrm>
            <a:custGeom>
              <a:avLst/>
              <a:gdLst>
                <a:gd name="connsiteX0" fmla="*/ 218530 w 2855377"/>
                <a:gd name="connsiteY0" fmla="*/ 1206519 h 2925369"/>
                <a:gd name="connsiteX1" fmla="*/ 977947 w 2855377"/>
                <a:gd name="connsiteY1" fmla="*/ 1686967 h 2925369"/>
                <a:gd name="connsiteX2" fmla="*/ 1628876 w 2855377"/>
                <a:gd name="connsiteY2" fmla="*/ 2849340 h 2925369"/>
                <a:gd name="connsiteX3" fmla="*/ 1969838 w 2855377"/>
                <a:gd name="connsiteY3" fmla="*/ 2492879 h 2925369"/>
                <a:gd name="connsiteX4" fmla="*/ 2822245 w 2855377"/>
                <a:gd name="connsiteY4" fmla="*/ 2802845 h 2925369"/>
                <a:gd name="connsiteX5" fmla="*/ 698977 w 2855377"/>
                <a:gd name="connsiteY5" fmla="*/ 75143 h 2925369"/>
                <a:gd name="connsiteX6" fmla="*/ 327018 w 2855377"/>
                <a:gd name="connsiteY6" fmla="*/ 772567 h 2925369"/>
                <a:gd name="connsiteX7" fmla="*/ 1554 w 2855377"/>
                <a:gd name="connsiteY7" fmla="*/ 850058 h 2925369"/>
                <a:gd name="connsiteX8" fmla="*/ 218530 w 2855377"/>
                <a:gd name="connsiteY8" fmla="*/ 1206519 h 2925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55377" h="2925369">
                  <a:moveTo>
                    <a:pt x="218530" y="1206519"/>
                  </a:moveTo>
                  <a:cubicBezTo>
                    <a:pt x="381262" y="1346004"/>
                    <a:pt x="742889" y="1413163"/>
                    <a:pt x="977947" y="1686967"/>
                  </a:cubicBezTo>
                  <a:cubicBezTo>
                    <a:pt x="1213005" y="1960771"/>
                    <a:pt x="1463561" y="2715021"/>
                    <a:pt x="1628876" y="2849340"/>
                  </a:cubicBezTo>
                  <a:cubicBezTo>
                    <a:pt x="1794191" y="2983659"/>
                    <a:pt x="1770943" y="2500628"/>
                    <a:pt x="1969838" y="2492879"/>
                  </a:cubicBezTo>
                  <a:cubicBezTo>
                    <a:pt x="2168733" y="2485130"/>
                    <a:pt x="3034055" y="3205801"/>
                    <a:pt x="2822245" y="2802845"/>
                  </a:cubicBezTo>
                  <a:cubicBezTo>
                    <a:pt x="2610435" y="2399889"/>
                    <a:pt x="1114848" y="413523"/>
                    <a:pt x="698977" y="75143"/>
                  </a:cubicBezTo>
                  <a:cubicBezTo>
                    <a:pt x="283106" y="-263237"/>
                    <a:pt x="443255" y="643414"/>
                    <a:pt x="327018" y="772567"/>
                  </a:cubicBezTo>
                  <a:cubicBezTo>
                    <a:pt x="210781" y="901720"/>
                    <a:pt x="14469" y="780316"/>
                    <a:pt x="1554" y="850058"/>
                  </a:cubicBezTo>
                  <a:cubicBezTo>
                    <a:pt x="-11361" y="919800"/>
                    <a:pt x="55798" y="1067034"/>
                    <a:pt x="218530" y="1206519"/>
                  </a:cubicBezTo>
                  <a:close/>
                </a:path>
              </a:pathLst>
            </a:custGeom>
            <a:grpFill/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45FEB8A-F70F-6346-81F2-3C50FC1D0877}"/>
                </a:ext>
              </a:extLst>
            </p:cNvPr>
            <p:cNvSpPr/>
            <p:nvPr/>
          </p:nvSpPr>
          <p:spPr>
            <a:xfrm rot="461420">
              <a:off x="4662070" y="2728721"/>
              <a:ext cx="850630" cy="54216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6" name="Picture 15" descr="A close up of an animal&#10;&#10;Description automatically generated">
            <a:extLst>
              <a:ext uri="{FF2B5EF4-FFF2-40B4-BE49-F238E27FC236}">
                <a16:creationId xmlns:a16="http://schemas.microsoft.com/office/drawing/2014/main" id="{F3C0772C-B3FB-D544-945F-86F0FAED2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342496" y="2914750"/>
            <a:ext cx="1597805" cy="1001034"/>
          </a:xfrm>
          <a:prstGeom prst="rect">
            <a:avLst/>
          </a:prstGeom>
        </p:spPr>
      </p:pic>
      <p:pic>
        <p:nvPicPr>
          <p:cNvPr id="7" name="Picture 6" descr="A picture containing light, lamp&#10;&#10;Description automatically generated">
            <a:extLst>
              <a:ext uri="{FF2B5EF4-FFF2-40B4-BE49-F238E27FC236}">
                <a16:creationId xmlns:a16="http://schemas.microsoft.com/office/drawing/2014/main" id="{FB79CB5D-70EF-844C-A3E7-5614FED5F29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3F3F3"/>
              </a:clrFrom>
              <a:clrTo>
                <a:srgbClr val="F3F3F3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914502" y="3829916"/>
            <a:ext cx="1083636" cy="1096384"/>
          </a:xfrm>
          <a:prstGeom prst="rect">
            <a:avLst/>
          </a:prstGeom>
        </p:spPr>
      </p:pic>
      <p:pic>
        <p:nvPicPr>
          <p:cNvPr id="27" name="Picture 26" descr="A picture containing drawing, dog&#10;&#10;Description automatically generated">
            <a:extLst>
              <a:ext uri="{FF2B5EF4-FFF2-40B4-BE49-F238E27FC236}">
                <a16:creationId xmlns:a16="http://schemas.microsoft.com/office/drawing/2014/main" id="{924D3C85-4BD8-5E45-8028-753DE3DFA7A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4804" r="19313" b="52715"/>
          <a:stretch/>
        </p:blipFill>
        <p:spPr>
          <a:xfrm>
            <a:off x="5928689" y="3045252"/>
            <a:ext cx="1801491" cy="993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764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59A99-79AB-824D-9566-1FB16D76C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Fluorescent RNA tools allow us to see our favorite RNA in live cells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DB15B8-EA99-FD46-AF30-B01066795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6631B0C-1226-954F-9C9A-AD4D03D6D3D6}"/>
              </a:ext>
            </a:extLst>
          </p:cNvPr>
          <p:cNvSpPr txBox="1"/>
          <p:nvPr/>
        </p:nvSpPr>
        <p:spPr>
          <a:xfrm>
            <a:off x="495152" y="1943408"/>
            <a:ext cx="81536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Biology is heterogenous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between the same molecule in the same cell </a:t>
            </a:r>
          </a:p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over time.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B2F15F3-0614-D14B-9E59-670239029A33}"/>
              </a:ext>
            </a:extLst>
          </p:cNvPr>
          <p:cNvGrpSpPr/>
          <p:nvPr/>
        </p:nvGrpSpPr>
        <p:grpSpPr>
          <a:xfrm>
            <a:off x="1576030" y="1460091"/>
            <a:ext cx="6762408" cy="5760827"/>
            <a:chOff x="3324747" y="1653793"/>
            <a:chExt cx="2925369" cy="2855377"/>
          </a:xfrm>
          <a:solidFill>
            <a:schemeClr val="bg2">
              <a:lumMod val="75000"/>
            </a:schemeClr>
          </a:solidFill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433E198-EC1B-3D4D-9123-D5274834DD88}"/>
                </a:ext>
              </a:extLst>
            </p:cNvPr>
            <p:cNvSpPr/>
            <p:nvPr/>
          </p:nvSpPr>
          <p:spPr>
            <a:xfrm rot="7612977">
              <a:off x="3359743" y="1618797"/>
              <a:ext cx="2855377" cy="2925369"/>
            </a:xfrm>
            <a:custGeom>
              <a:avLst/>
              <a:gdLst>
                <a:gd name="connsiteX0" fmla="*/ 218530 w 2855377"/>
                <a:gd name="connsiteY0" fmla="*/ 1206519 h 2925369"/>
                <a:gd name="connsiteX1" fmla="*/ 977947 w 2855377"/>
                <a:gd name="connsiteY1" fmla="*/ 1686967 h 2925369"/>
                <a:gd name="connsiteX2" fmla="*/ 1628876 w 2855377"/>
                <a:gd name="connsiteY2" fmla="*/ 2849340 h 2925369"/>
                <a:gd name="connsiteX3" fmla="*/ 1969838 w 2855377"/>
                <a:gd name="connsiteY3" fmla="*/ 2492879 h 2925369"/>
                <a:gd name="connsiteX4" fmla="*/ 2822245 w 2855377"/>
                <a:gd name="connsiteY4" fmla="*/ 2802845 h 2925369"/>
                <a:gd name="connsiteX5" fmla="*/ 698977 w 2855377"/>
                <a:gd name="connsiteY5" fmla="*/ 75143 h 2925369"/>
                <a:gd name="connsiteX6" fmla="*/ 327018 w 2855377"/>
                <a:gd name="connsiteY6" fmla="*/ 772567 h 2925369"/>
                <a:gd name="connsiteX7" fmla="*/ 1554 w 2855377"/>
                <a:gd name="connsiteY7" fmla="*/ 850058 h 2925369"/>
                <a:gd name="connsiteX8" fmla="*/ 218530 w 2855377"/>
                <a:gd name="connsiteY8" fmla="*/ 1206519 h 2925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55377" h="2925369">
                  <a:moveTo>
                    <a:pt x="218530" y="1206519"/>
                  </a:moveTo>
                  <a:cubicBezTo>
                    <a:pt x="381262" y="1346004"/>
                    <a:pt x="742889" y="1413163"/>
                    <a:pt x="977947" y="1686967"/>
                  </a:cubicBezTo>
                  <a:cubicBezTo>
                    <a:pt x="1213005" y="1960771"/>
                    <a:pt x="1463561" y="2715021"/>
                    <a:pt x="1628876" y="2849340"/>
                  </a:cubicBezTo>
                  <a:cubicBezTo>
                    <a:pt x="1794191" y="2983659"/>
                    <a:pt x="1770943" y="2500628"/>
                    <a:pt x="1969838" y="2492879"/>
                  </a:cubicBezTo>
                  <a:cubicBezTo>
                    <a:pt x="2168733" y="2485130"/>
                    <a:pt x="3034055" y="3205801"/>
                    <a:pt x="2822245" y="2802845"/>
                  </a:cubicBezTo>
                  <a:cubicBezTo>
                    <a:pt x="2610435" y="2399889"/>
                    <a:pt x="1114848" y="413523"/>
                    <a:pt x="698977" y="75143"/>
                  </a:cubicBezTo>
                  <a:cubicBezTo>
                    <a:pt x="283106" y="-263237"/>
                    <a:pt x="443255" y="643414"/>
                    <a:pt x="327018" y="772567"/>
                  </a:cubicBezTo>
                  <a:cubicBezTo>
                    <a:pt x="210781" y="901720"/>
                    <a:pt x="14469" y="780316"/>
                    <a:pt x="1554" y="850058"/>
                  </a:cubicBezTo>
                  <a:cubicBezTo>
                    <a:pt x="-11361" y="919800"/>
                    <a:pt x="55798" y="1067034"/>
                    <a:pt x="218530" y="1206519"/>
                  </a:cubicBezTo>
                  <a:close/>
                </a:path>
              </a:pathLst>
            </a:custGeom>
            <a:grpFill/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45FEB8A-F70F-6346-81F2-3C50FC1D0877}"/>
                </a:ext>
              </a:extLst>
            </p:cNvPr>
            <p:cNvSpPr/>
            <p:nvPr/>
          </p:nvSpPr>
          <p:spPr>
            <a:xfrm rot="461420">
              <a:off x="4662070" y="2728721"/>
              <a:ext cx="850630" cy="54216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6" name="Picture 15" descr="A close up of an animal&#10;&#10;Description automatically generated">
            <a:extLst>
              <a:ext uri="{FF2B5EF4-FFF2-40B4-BE49-F238E27FC236}">
                <a16:creationId xmlns:a16="http://schemas.microsoft.com/office/drawing/2014/main" id="{F3C0772C-B3FB-D544-945F-86F0FAED2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342496" y="2914750"/>
            <a:ext cx="1597805" cy="1001034"/>
          </a:xfrm>
          <a:prstGeom prst="rect">
            <a:avLst/>
          </a:prstGeom>
        </p:spPr>
      </p:pic>
      <p:pic>
        <p:nvPicPr>
          <p:cNvPr id="7" name="Picture 6" descr="A picture containing light, lamp&#10;&#10;Description automatically generated">
            <a:extLst>
              <a:ext uri="{FF2B5EF4-FFF2-40B4-BE49-F238E27FC236}">
                <a16:creationId xmlns:a16="http://schemas.microsoft.com/office/drawing/2014/main" id="{FB79CB5D-70EF-844C-A3E7-5614FED5F29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3F3F3"/>
              </a:clrFrom>
              <a:clrTo>
                <a:srgbClr val="F3F3F3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914502" y="3829916"/>
            <a:ext cx="1083636" cy="1096384"/>
          </a:xfrm>
          <a:prstGeom prst="rect">
            <a:avLst/>
          </a:prstGeom>
        </p:spPr>
      </p:pic>
      <p:pic>
        <p:nvPicPr>
          <p:cNvPr id="27" name="Picture 26" descr="A picture containing drawing, dog&#10;&#10;Description automatically generated">
            <a:extLst>
              <a:ext uri="{FF2B5EF4-FFF2-40B4-BE49-F238E27FC236}">
                <a16:creationId xmlns:a16="http://schemas.microsoft.com/office/drawing/2014/main" id="{924D3C85-4BD8-5E45-8028-753DE3DFA7A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4804" r="19313" b="52715"/>
          <a:stretch/>
        </p:blipFill>
        <p:spPr>
          <a:xfrm>
            <a:off x="5928689" y="3045252"/>
            <a:ext cx="1801491" cy="993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735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E8D14-0D50-F140-BBA9-364494BF6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Riboglow is a two-part fluorescent RNA tool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78D40A-2A14-E540-B2FC-B453EB0D0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066" y="1727265"/>
            <a:ext cx="5581868" cy="479123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256B84B-A46F-AF43-821C-44285C77250E}"/>
              </a:ext>
            </a:extLst>
          </p:cNvPr>
          <p:cNvSpPr/>
          <p:nvPr/>
        </p:nvSpPr>
        <p:spPr>
          <a:xfrm>
            <a:off x="2060448" y="3767328"/>
            <a:ext cx="2084832" cy="463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Riboglow aptamer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2F96CD-CC68-6140-ACF4-19F09739183F}"/>
              </a:ext>
            </a:extLst>
          </p:cNvPr>
          <p:cNvSpPr/>
          <p:nvPr/>
        </p:nvSpPr>
        <p:spPr>
          <a:xfrm>
            <a:off x="4840224" y="3767328"/>
            <a:ext cx="2365248" cy="463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Riboglow probe</a:t>
            </a:r>
          </a:p>
        </p:txBody>
      </p:sp>
    </p:spTree>
    <p:extLst>
      <p:ext uri="{BB962C8B-B14F-4D97-AF65-F5344CB8AC3E}">
        <p14:creationId xmlns:p14="http://schemas.microsoft.com/office/powerpoint/2010/main" val="1392643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262</TotalTime>
  <Words>847</Words>
  <Application>Microsoft Macintosh PowerPoint</Application>
  <PresentationFormat>On-screen Show (4:3)</PresentationFormat>
  <Paragraphs>133</Paragraphs>
  <Slides>21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Analyzing recruitment of Riboglow to stress granules</vt:lpstr>
      <vt:lpstr>Proper RNA localization is critical for cellular function</vt:lpstr>
      <vt:lpstr>RNA localization is critical for organism development and health</vt:lpstr>
      <vt:lpstr>Fluorescent RNA tools allow us to see our favorite RNA in live cells</vt:lpstr>
      <vt:lpstr>Fluorescent RNA tools allow us to see our favorite RNA in live cells</vt:lpstr>
      <vt:lpstr>Fluorescent RNA tools allow us to see our favorite RNA in live cells</vt:lpstr>
      <vt:lpstr>Fluorescent RNA tools allow us to see our favorite RNA in live cells</vt:lpstr>
      <vt:lpstr>Fluorescent RNA tools allow us to see our favorite RNA in live cells</vt:lpstr>
      <vt:lpstr>Riboglow is a two-part fluorescent RNA tool</vt:lpstr>
      <vt:lpstr>Cells form protein-RNA aggregates called stress granules under stress</vt:lpstr>
      <vt:lpstr>Riboglow-tagged RNA gets recruited to stress granules</vt:lpstr>
      <vt:lpstr>How efficiently are Riboglow-tagged RNAs recruited to stress granules?</vt:lpstr>
      <vt:lpstr>Overall workflow</vt:lpstr>
      <vt:lpstr>Segment Cells</vt:lpstr>
      <vt:lpstr>Segment Cells</vt:lpstr>
      <vt:lpstr>Segment Cells</vt:lpstr>
      <vt:lpstr>Segment Cells</vt:lpstr>
      <vt:lpstr>Segment Cells</vt:lpstr>
      <vt:lpstr>Segment Cells</vt:lpstr>
      <vt:lpstr>Segment Cells</vt:lpstr>
      <vt:lpstr>Segment Cells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recruitment of Riboglow to stress granules</dc:title>
  <dc:creator>Erin Richards</dc:creator>
  <cp:lastModifiedBy>Erin Richards</cp:lastModifiedBy>
  <cp:revision>9</cp:revision>
  <dcterms:created xsi:type="dcterms:W3CDTF">2021-10-19T02:20:55Z</dcterms:created>
  <dcterms:modified xsi:type="dcterms:W3CDTF">2021-10-19T06:43:40Z</dcterms:modified>
</cp:coreProperties>
</file>

<file path=docProps/thumbnail.jpeg>
</file>